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57" r:id="rId5"/>
    <p:sldId id="287" r:id="rId6"/>
    <p:sldId id="259" r:id="rId7"/>
    <p:sldId id="267" r:id="rId8"/>
    <p:sldId id="258" r:id="rId9"/>
    <p:sldId id="288" r:id="rId10"/>
    <p:sldId id="260" r:id="rId11"/>
    <p:sldId id="269" r:id="rId12"/>
    <p:sldId id="300" r:id="rId13"/>
    <p:sldId id="261" r:id="rId14"/>
    <p:sldId id="297" r:id="rId15"/>
    <p:sldId id="283" r:id="rId16"/>
    <p:sldId id="284" r:id="rId17"/>
    <p:sldId id="292" r:id="rId18"/>
    <p:sldId id="270" r:id="rId19"/>
    <p:sldId id="277" r:id="rId20"/>
    <p:sldId id="278" r:id="rId21"/>
    <p:sldId id="293" r:id="rId22"/>
    <p:sldId id="298" r:id="rId23"/>
    <p:sldId id="299" r:id="rId24"/>
    <p:sldId id="294" r:id="rId25"/>
    <p:sldId id="274" r:id="rId26"/>
    <p:sldId id="291" r:id="rId27"/>
    <p:sldId id="272" r:id="rId28"/>
    <p:sldId id="263" r:id="rId29"/>
  </p:sldIdLst>
  <p:sldSz cx="12192000" cy="6858000"/>
  <p:notesSz cx="6858000" cy="1552575"/>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3C0FA-4127-4FA0-AB02-D66B9D8861D9}" v="95" dt="2020-03-25T01:08:05.077"/>
    <p1510:client id="{15F067D3-7D9E-47B9-86B1-28BEBA121C71}" v="1" dt="2020-03-25T21:58:14.364"/>
    <p1510:client id="{2281E1E5-D9CE-45E2-A60D-F814A6181327}" v="126" dt="2020-03-25T02:42:46.324"/>
    <p1510:client id="{23477BF2-8F00-4336-9107-DF452B626DF9}" v="383" dt="2020-03-25T01:45:03.820"/>
    <p1510:client id="{25BFABDE-E2D4-4C1F-9518-438DBD3D90F3}" v="199" dt="2020-03-25T22:35:24.371"/>
    <p1510:client id="{3770AD27-27FE-4209-AE14-42EBF044AE47}" v="57" dt="2020-03-24T23:36:05.318"/>
    <p1510:client id="{58BAABFE-6971-414A-B164-09BA859B5B9F}" v="800" dt="2020-03-25T00:20:14.825"/>
    <p1510:client id="{9B3E5B94-CB09-4B64-93B3-A628D65A64A4}" v="138" dt="2020-03-25T22:05:11.970"/>
    <p1510:client id="{B720EBEB-4326-46A7-A507-A10157D05081}" v="106" dt="2020-03-25T16:27:31.852"/>
    <p1510:client id="{B9CDB26C-515E-4164-8D0C-5E5F30DF2DEA}" v="22" dt="2020-03-25T02:23:51.643"/>
    <p1510:client id="{E923767B-E954-41C0-8ABF-4FCEA70D90A5}" v="19" dt="2020-03-25T17:39:14.315"/>
    <p1510:client id="{E93D372A-7EFA-4A0B-8280-124F566D2030}" v="135" dt="2020-03-25T02:42:07.760"/>
    <p1510:client id="{EF62A0D4-2F3C-465D-BDB6-0C1315C46878}" v="1" dt="2020-03-24T23:12:12.875"/>
    <p1510:client id="{F9A5DE29-2240-4FE4-A40C-0736D7247464}" v="7" dt="2020-03-25T21:59:49.428"/>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25.03.2020</a:t>
            </a:fld>
            <a:endParaRPr lang="ru-RU"/>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25.03.2020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Presenter: Michael</a:t>
            </a:r>
          </a:p>
          <a:p>
            <a:r>
              <a:rPr lang="en-CA">
                <a:cs typeface="Calibri"/>
              </a:rPr>
              <a:t>SCRIPT : Hello all, I would like to introduce our team. We are the champs, and at my monitor to my left we have Eric, Rimsha and Andrew, and we are The Champs. We will be providing an hypothesis we developed and tested, and would like to share our analysis at the end.</a:t>
            </a:r>
          </a:p>
          <a:p>
            <a:endParaRPr lang="en-CA">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a:p>
        </p:txBody>
      </p:sp>
    </p:spTree>
    <p:extLst>
      <p:ext uri="{BB962C8B-B14F-4D97-AF65-F5344CB8AC3E}">
        <p14:creationId xmlns:p14="http://schemas.microsoft.com/office/powerpoint/2010/main" val="244511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Eric</a:t>
            </a:r>
            <a:endParaRPr lang="en-US"/>
          </a:p>
          <a:p>
            <a:r>
              <a:rPr lang="en-CA">
                <a:cs typeface="Calibri"/>
              </a:rPr>
              <a:t>Script: We collected data from 3 major indexes which were the S&amp;P 500, Nasdaq and Russell 2000. </a:t>
            </a:r>
          </a:p>
          <a:p>
            <a:r>
              <a:rPr lang="en-CA">
                <a:cs typeface="Calibri"/>
              </a:rPr>
              <a:t>Each index was chosen for a specific reason.</a:t>
            </a:r>
          </a:p>
          <a:p>
            <a:r>
              <a:rPr lang="en-CA">
                <a:cs typeface="Calibri"/>
              </a:rPr>
              <a:t>The S&amp;P 500 was chosen because it tracks the top 500 companies on the new </a:t>
            </a:r>
            <a:r>
              <a:rPr lang="en-CA" err="1">
                <a:cs typeface="Calibri"/>
              </a:rPr>
              <a:t>york</a:t>
            </a:r>
            <a:r>
              <a:rPr lang="en-CA">
                <a:cs typeface="Calibri"/>
              </a:rPr>
              <a:t> stock exchange</a:t>
            </a:r>
          </a:p>
          <a:p>
            <a:r>
              <a:rPr lang="en-CA">
                <a:cs typeface="Calibri"/>
              </a:rPr>
              <a:t>The Nasdaq tracks a more broader spread of the market</a:t>
            </a:r>
          </a:p>
          <a:p>
            <a:r>
              <a:rPr lang="en-CA">
                <a:cs typeface="Calibri"/>
              </a:rPr>
              <a:t>And the Russell 2000 tracks small-cap stocks</a:t>
            </a:r>
          </a:p>
          <a:p>
            <a:endParaRPr lang="en-CA">
              <a:cs typeface="Calibri"/>
            </a:endParaRPr>
          </a:p>
          <a:p>
            <a:r>
              <a:rPr lang="en-CA">
                <a:cs typeface="Calibri"/>
              </a:rPr>
              <a:t>As Michael mentioned this data shows the index values before and after the recession</a:t>
            </a:r>
          </a:p>
          <a:p>
            <a:endParaRPr lang="en-CA">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a:p>
        </p:txBody>
      </p:sp>
    </p:spTree>
    <p:extLst>
      <p:ext uri="{BB962C8B-B14F-4D97-AF65-F5344CB8AC3E}">
        <p14:creationId xmlns:p14="http://schemas.microsoft.com/office/powerpoint/2010/main" val="2692118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Eric</a:t>
            </a:r>
          </a:p>
          <a:p>
            <a:r>
              <a:rPr lang="en-CA"/>
              <a:t>Script: We compiled the stocks prices retrieved from the S&amp;P 500, Nasdaq, and Russell 2000 into one to get a better representation of the market. </a:t>
            </a:r>
          </a:p>
          <a:p>
            <a:r>
              <a:rPr lang="en-CA"/>
              <a:t>The red plot shows the dip that occurred during this recession period.</a:t>
            </a:r>
            <a:endParaRPr lang="en-CA">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a:p>
        </p:txBody>
      </p:sp>
    </p:spTree>
    <p:extLst>
      <p:ext uri="{BB962C8B-B14F-4D97-AF65-F5344CB8AC3E}">
        <p14:creationId xmlns:p14="http://schemas.microsoft.com/office/powerpoint/2010/main" val="2192224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Eric</a:t>
            </a:r>
          </a:p>
          <a:p>
            <a:r>
              <a:rPr lang="en-CA">
                <a:cs typeface="Calibri"/>
              </a:rPr>
              <a:t>This plot is for 1999-2005 and also represents the combined index prices. This period had the largest drop.</a:t>
            </a:r>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a:p>
        </p:txBody>
      </p:sp>
    </p:spTree>
    <p:extLst>
      <p:ext uri="{BB962C8B-B14F-4D97-AF65-F5344CB8AC3E}">
        <p14:creationId xmlns:p14="http://schemas.microsoft.com/office/powerpoint/2010/main" val="82119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Eric</a:t>
            </a:r>
          </a:p>
          <a:p>
            <a:r>
              <a:rPr lang="en-CA"/>
              <a:t>This is another similar plot for the 1989-1992 period. This period had the smallest drop.</a:t>
            </a:r>
            <a:endParaRPr lang="en-CA">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13</a:t>
            </a:fld>
            <a:endParaRPr lang="ru-RU"/>
          </a:p>
        </p:txBody>
      </p:sp>
    </p:spTree>
    <p:extLst>
      <p:ext uri="{BB962C8B-B14F-4D97-AF65-F5344CB8AC3E}">
        <p14:creationId xmlns:p14="http://schemas.microsoft.com/office/powerpoint/2010/main" val="2173839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show the average monthly stock price (USD) and average house price (CAD) for the 3 periods of time we are focusing on for this analysis. Overall, the 3 graphs conclude that there is no positive correlation between housing and recessions. There is actually no correlation at all. Thus, these findings, don't support our hypothesis as originally thought. Now I'll go into depth analyzing these graphs.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14</a:t>
            </a:fld>
            <a:endParaRPr lang="ru-RU"/>
          </a:p>
        </p:txBody>
      </p:sp>
    </p:spTree>
    <p:extLst>
      <p:ext uri="{BB962C8B-B14F-4D97-AF65-F5344CB8AC3E}">
        <p14:creationId xmlns:p14="http://schemas.microsoft.com/office/powerpoint/2010/main" val="330125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Highlighted part </a:t>
            </a:r>
          </a:p>
          <a:p>
            <a:r>
              <a:rPr lang="en-US">
                <a:cs typeface="Calibri"/>
              </a:rPr>
              <a:t>Correlation: 0.3 = weak correlation</a:t>
            </a:r>
          </a:p>
        </p:txBody>
      </p:sp>
      <p:sp>
        <p:nvSpPr>
          <p:cNvPr id="4" name="Slide Number Placeholder 3"/>
          <p:cNvSpPr>
            <a:spLocks noGrp="1"/>
          </p:cNvSpPr>
          <p:nvPr>
            <p:ph type="sldNum" sz="quarter" idx="5"/>
          </p:nvPr>
        </p:nvSpPr>
        <p:spPr/>
        <p:txBody>
          <a:bodyPr/>
          <a:lstStyle/>
          <a:p>
            <a:fld id="{53D78A92-0141-4330-8F3E-FAADFAC23844}" type="slidenum">
              <a:rPr lang="ru-RU" smtClean="0"/>
              <a:t>15</a:t>
            </a:fld>
            <a:endParaRPr lang="ru-RU"/>
          </a:p>
        </p:txBody>
      </p:sp>
    </p:spTree>
    <p:extLst>
      <p:ext uri="{BB962C8B-B14F-4D97-AF65-F5344CB8AC3E}">
        <p14:creationId xmlns:p14="http://schemas.microsoft.com/office/powerpoint/2010/main" val="1429328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Shows negative correlation - </a:t>
            </a:r>
            <a:r>
              <a:rPr lang="en-US"/>
              <a:t>This reason could explain the strong negative correlation. </a:t>
            </a:r>
          </a:p>
          <a:p>
            <a:r>
              <a:rPr lang="en-US"/>
              <a:t>Tech bubble = Between 1995 and  March 2000, the NASDAQ rose 400% only to fall 78% . At this time Investors chose to invest in real estate as it’s a deemed safer to invest in than stocks.  Resulted in major housing bubble </a:t>
            </a:r>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16</a:t>
            </a:fld>
            <a:endParaRPr lang="ru-RU"/>
          </a:p>
        </p:txBody>
      </p:sp>
    </p:spTree>
    <p:extLst>
      <p:ext uri="{BB962C8B-B14F-4D97-AF65-F5344CB8AC3E}">
        <p14:creationId xmlns:p14="http://schemas.microsoft.com/office/powerpoint/2010/main" val="253438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correlation is 0.29, we should take account for what happened during this time period. </a:t>
            </a:r>
            <a:r>
              <a:rPr lang="en-US"/>
              <a:t>We can say there was a relationship between the stock market and real estate during these years. Essentially, the stock market crashed in 2008 due to the housing market. </a:t>
            </a:r>
          </a:p>
          <a:p>
            <a:endParaRPr lang="en-US"/>
          </a:p>
          <a:p>
            <a:r>
              <a:rPr lang="en-US">
                <a:cs typeface="Calibri"/>
              </a:rPr>
              <a:t>Overall, you can see by these 3 graphs that there is no correlation between real estate and the recession. Logistically, this makes reasonable sense </a:t>
            </a:r>
          </a:p>
          <a:p>
            <a:r>
              <a:rPr lang="en-US"/>
              <a:t>Because during a healthy, growing economy, there’s increased spending in almost every product category.  In other words, this is a general relationship – not something that’s specific between stocks and real estate. This isn’t to say, however, the real estate market never directly impacts the stock market, or vice versa . This is seen in isolated instances throughout the decades as  shown in this last graph. </a:t>
            </a:r>
            <a:endParaRPr lang="en-US">
              <a:cs typeface="Calibri"/>
            </a:endParaRPr>
          </a:p>
          <a:p>
            <a:endParaRPr lang="en-US">
              <a:cs typeface="Calibri"/>
            </a:endParaRPr>
          </a:p>
          <a:p>
            <a:endParaRPr lang="en-US">
              <a:cs typeface="Calibri"/>
            </a:endParaRPr>
          </a:p>
          <a:p>
            <a:endParaRPr lang="en-US">
              <a:cs typeface="Calibri"/>
            </a:endParaRPr>
          </a:p>
          <a:p>
            <a:endParaRPr lang="en-US"/>
          </a:p>
          <a:p>
            <a:endParaRPr lang="en-US">
              <a:cs typeface="Calibri" panose="020F0502020204030204"/>
            </a:endParaRPr>
          </a:p>
          <a:p>
            <a:endParaRPr lang="en-US"/>
          </a:p>
          <a:p>
            <a:endParaRPr lang="en-US">
              <a:cs typeface="Calibri" panose="020F0502020204030204"/>
            </a:endParaRPr>
          </a:p>
          <a:p>
            <a:endParaRPr lang="en-US"/>
          </a:p>
          <a:p>
            <a:r>
              <a:rPr lang="en-US"/>
              <a:t>We’ve seen plenty of isolated instances in which it does.</a:t>
            </a:r>
            <a:endParaRPr lang="en-US">
              <a:cs typeface="Calibri" panose="020F0502020204030204"/>
            </a:endParaRPr>
          </a:p>
          <a:p>
            <a:endParaRPr lang="en-US"/>
          </a:p>
          <a:p>
            <a:r>
              <a:rPr lang="en-US"/>
              <a:t>But why did mortgage lenders make so many high-risk loans, especially without mortgage insurance? Because they were making money on those loans by selling them to a secondary market.  Seeing that easy money in the rising real estate market, more and more stock market investors wanted to get in on the housing boom thinking they were buying into an appreciating asset but were actually buying up bad debt. As a result, When the housing market took a downturn and home prices began to dip in 2007,</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17</a:t>
            </a:fld>
            <a:endParaRPr lang="ru-RU"/>
          </a:p>
        </p:txBody>
      </p:sp>
    </p:spTree>
    <p:extLst>
      <p:ext uri="{BB962C8B-B14F-4D97-AF65-F5344CB8AC3E}">
        <p14:creationId xmlns:p14="http://schemas.microsoft.com/office/powerpoint/2010/main" val="348656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Presenter: Eric</a:t>
            </a:r>
          </a:p>
          <a:p>
            <a:endParaRPr lang="en-US">
              <a:cs typeface="Calibri"/>
            </a:endParaRPr>
          </a:p>
          <a:p>
            <a:r>
              <a:rPr lang="en-US">
                <a:cs typeface="Calibri"/>
              </a:rPr>
              <a:t>Script:</a:t>
            </a:r>
          </a:p>
          <a:p>
            <a:endParaRPr lang="en-US">
              <a:cs typeface="Calibri"/>
            </a:endParaRPr>
          </a:p>
          <a:p>
            <a:r>
              <a:rPr lang="en-US">
                <a:cs typeface="Calibri"/>
              </a:rPr>
              <a:t>Question 2 : When a recession happens, is it more profitable to invest in stocks or housing? Turn this to the class</a:t>
            </a:r>
            <a:endParaRPr lang="en-CA">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18</a:t>
            </a:fld>
            <a:endParaRPr lang="ru-RU"/>
          </a:p>
        </p:txBody>
      </p:sp>
    </p:spTree>
    <p:extLst>
      <p:ext uri="{BB962C8B-B14F-4D97-AF65-F5344CB8AC3E}">
        <p14:creationId xmlns:p14="http://schemas.microsoft.com/office/powerpoint/2010/main" val="354253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Presenter: Eric</a:t>
            </a:r>
          </a:p>
          <a:p>
            <a:r>
              <a:rPr lang="en-US">
                <a:cs typeface="Calibri"/>
              </a:rPr>
              <a:t>Script: To answer this question we first used the GDP indicator to identify periods of recession. This indicator shows a value of 1 if the time period is in recession, and 0 if it's not. This data was also used to calculate the average length of a recession, which was determined to be 14 months and also the start dates of each recession period. </a:t>
            </a: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19</a:t>
            </a:fld>
            <a:endParaRPr lang="ru-RU"/>
          </a:p>
        </p:txBody>
      </p:sp>
    </p:spTree>
    <p:extLst>
      <p:ext uri="{BB962C8B-B14F-4D97-AF65-F5344CB8AC3E}">
        <p14:creationId xmlns:p14="http://schemas.microsoft.com/office/powerpoint/2010/main" val="426593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Michael</a:t>
            </a:r>
            <a:endParaRPr lang="en-US"/>
          </a:p>
          <a:p>
            <a:r>
              <a:rPr lang="en-US" i="1">
                <a:cs typeface="Calibri"/>
              </a:rPr>
              <a:t>Script: Going through bubbles, read through each </a:t>
            </a:r>
          </a:p>
          <a:p>
            <a:endParaRPr lang="en-US">
              <a:cs typeface="Calibri" panose="020F0502020204030204"/>
            </a:endParaRPr>
          </a:p>
          <a:p>
            <a:endParaRPr lang="en-US"/>
          </a:p>
          <a:p>
            <a:r>
              <a:rPr lang="en-US"/>
              <a:t>Our focus will be on finding API’s, with a historical dataset, ranging within time periods of Recessions (1990, 2000, 2008-2010).</a:t>
            </a:r>
            <a:endParaRPr lang="en-US">
              <a:cs typeface="Calibri"/>
            </a:endParaRPr>
          </a:p>
          <a:p>
            <a:r>
              <a:rPr lang="en-US"/>
              <a:t> We will be collecting information from API’s Stock markets and Real Estate Sales in Canada during the same time period and provide an analysis</a:t>
            </a:r>
          </a:p>
          <a:p>
            <a:r>
              <a:rPr lang="en-US"/>
              <a:t> In addition we will analyze the relationship between house value and geographic location. </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a:t>Final Analysis- Housing opportunities?</a:t>
            </a:r>
          </a:p>
          <a:p>
            <a:endParaRPr lang="en-US">
              <a:cs typeface="Calibri"/>
            </a:endParaRPr>
          </a:p>
          <a:p>
            <a:r>
              <a:rPr lang="en-US"/>
              <a:t>Our analysis will be</a:t>
            </a:r>
          </a:p>
          <a:p>
            <a:r>
              <a:rPr lang="en-US"/>
              <a:t>-Collect Real Estate, Stock Price Analysis data during 2008-2010.</a:t>
            </a:r>
          </a:p>
          <a:p>
            <a:r>
              <a:rPr lang="en-US"/>
              <a:t>-Compare to Real Estate housing prices and Stock Prices within those time </a:t>
            </a:r>
          </a:p>
          <a:p>
            <a:r>
              <a:rPr lang="en-US"/>
              <a:t>periods, identifying trends.</a:t>
            </a:r>
          </a:p>
          <a:p>
            <a:r>
              <a:rPr lang="en-US"/>
              <a:t>-Finalize our analysis by identifying a correlation between during these times, </a:t>
            </a:r>
          </a:p>
          <a:p>
            <a:r>
              <a:rPr lang="en-US"/>
              <a:t>being able to identify when a recession could occur.</a:t>
            </a:r>
          </a:p>
          <a:p>
            <a:r>
              <a:rPr lang="en-US"/>
              <a:t>-Bonus- Collect Real Data from Kijiji and use our findings to identify buying </a:t>
            </a:r>
          </a:p>
          <a:p>
            <a:r>
              <a:rPr lang="en-US"/>
              <a:t>opportunities based on lower prices</a:t>
            </a:r>
          </a:p>
          <a:p>
            <a:endParaRPr lang="en-CA"/>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a:p>
        </p:txBody>
      </p:sp>
    </p:spTree>
    <p:extLst>
      <p:ext uri="{BB962C8B-B14F-4D97-AF65-F5344CB8AC3E}">
        <p14:creationId xmlns:p14="http://schemas.microsoft.com/office/powerpoint/2010/main" val="2055544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Eric</a:t>
            </a:r>
          </a:p>
          <a:p>
            <a:r>
              <a:rPr lang="en-US">
                <a:cs typeface="Calibri"/>
              </a:rPr>
              <a:t>Script: From the GDP indicator we determined the average length of a recession to be 14 months. </a:t>
            </a:r>
            <a:r>
              <a:rPr lang="en-US"/>
              <a:t>Using this information we came up with an investment strategy of </a:t>
            </a:r>
            <a:endParaRPr lang="en-US">
              <a:cs typeface="Calibri"/>
            </a:endParaRPr>
          </a:p>
          <a:p>
            <a:r>
              <a:rPr lang="en-US"/>
              <a:t>investing 10 months after the recession start date and keeping this investment in the market for a period of 3 years. This strategy was applied to both the stock and housing market to determine the best return on investment. </a:t>
            </a:r>
            <a:endParaRPr lang="en-US">
              <a:cs typeface="Calibri"/>
            </a:endParaRPr>
          </a:p>
          <a:p>
            <a:endParaRPr lang="en-US">
              <a:cs typeface="Calibri"/>
            </a:endParaRPr>
          </a:p>
          <a:p>
            <a:r>
              <a:rPr lang="en-US">
                <a:cs typeface="Calibri"/>
              </a:rPr>
              <a:t>In green the chart shows the percent gains in the stock and housing markets for each recession period. In red the chart shows the average percent gain for the stock and housing markets.</a:t>
            </a:r>
          </a:p>
          <a:p>
            <a:endParaRPr lang="en-US">
              <a:cs typeface="Calibri"/>
            </a:endParaRPr>
          </a:p>
          <a:p>
            <a:r>
              <a:rPr lang="en-US">
                <a:cs typeface="Calibri"/>
              </a:rPr>
              <a:t>The chart shows that on average there is a higher return on investment from the stock market during a recession. Although the 1990 recession has a large impact on the average stock return and definitely increases the average percent gain from stocks, you have to take into account the fact that housing returns are impacted by other factors which diminish the value of housing investments such as realtor fees (sometimes 10%), mortgage interest fees, and tax on capital gains. This investment strategy also does not take into account DCA strategy.</a:t>
            </a:r>
          </a:p>
          <a:p>
            <a:endParaRPr lang="en-US">
              <a:cs typeface="Calibri"/>
            </a:endParaRPr>
          </a:p>
          <a:p>
            <a:r>
              <a:rPr lang="en-US">
                <a:cs typeface="Calibri"/>
              </a:rPr>
              <a:t>Therefore our analysis shows it is more profitable to invest in stocks rather than housing during a recession.</a:t>
            </a:r>
          </a:p>
        </p:txBody>
      </p:sp>
      <p:sp>
        <p:nvSpPr>
          <p:cNvPr id="4" name="Slide Number Placeholder 3"/>
          <p:cNvSpPr>
            <a:spLocks noGrp="1"/>
          </p:cNvSpPr>
          <p:nvPr>
            <p:ph type="sldNum" sz="quarter" idx="5"/>
          </p:nvPr>
        </p:nvSpPr>
        <p:spPr/>
        <p:txBody>
          <a:bodyPr/>
          <a:lstStyle/>
          <a:p>
            <a:fld id="{53D78A92-0141-4330-8F3E-FAADFAC23844}" type="slidenum">
              <a:rPr lang="ru-RU" smtClean="0"/>
              <a:t>20</a:t>
            </a:fld>
            <a:endParaRPr lang="ru-RU"/>
          </a:p>
        </p:txBody>
      </p:sp>
    </p:spTree>
    <p:extLst>
      <p:ext uri="{BB962C8B-B14F-4D97-AF65-F5344CB8AC3E}">
        <p14:creationId xmlns:p14="http://schemas.microsoft.com/office/powerpoint/2010/main" val="326678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21</a:t>
            </a:fld>
            <a:endParaRPr lang="ru-RU"/>
          </a:p>
        </p:txBody>
      </p:sp>
    </p:spTree>
    <p:extLst>
      <p:ext uri="{BB962C8B-B14F-4D97-AF65-F5344CB8AC3E}">
        <p14:creationId xmlns:p14="http://schemas.microsoft.com/office/powerpoint/2010/main" val="3953857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Presenter: Michael</a:t>
            </a:r>
          </a:p>
          <a:p>
            <a:endParaRPr lang="en-US">
              <a:cs typeface="Calibri"/>
            </a:endParaRPr>
          </a:p>
          <a:p>
            <a:r>
              <a:rPr lang="en-US">
                <a:cs typeface="Calibri"/>
              </a:rPr>
              <a:t>Script: No positive correlation between housing and recessions. Can be explained by real estate being deemed a safer investment during recession periods</a:t>
            </a:r>
          </a:p>
          <a:p>
            <a:endParaRPr lang="en-US">
              <a:cs typeface="Calibri"/>
            </a:endParaRPr>
          </a:p>
          <a:p>
            <a:r>
              <a:rPr lang="en-US">
                <a:cs typeface="Calibri"/>
              </a:rPr>
              <a:t>More profitable to invest in stocks than housing. Lots of costs associated with housing (rent, taxes etc.)</a:t>
            </a:r>
          </a:p>
          <a:p>
            <a:endParaRPr lang="en-US">
              <a:cs typeface="Calibri"/>
            </a:endParaRPr>
          </a:p>
          <a:p>
            <a:r>
              <a:rPr lang="en-US">
                <a:cs typeface="Calibri"/>
              </a:rPr>
              <a:t>Scarborough has more . Daniel</a:t>
            </a:r>
          </a:p>
        </p:txBody>
      </p:sp>
      <p:sp>
        <p:nvSpPr>
          <p:cNvPr id="4" name="Slide Number Placeholder 3"/>
          <p:cNvSpPr>
            <a:spLocks noGrp="1"/>
          </p:cNvSpPr>
          <p:nvPr>
            <p:ph type="sldNum" sz="quarter" idx="5"/>
          </p:nvPr>
        </p:nvSpPr>
        <p:spPr/>
        <p:txBody>
          <a:bodyPr/>
          <a:lstStyle/>
          <a:p>
            <a:fld id="{53D78A92-0141-4330-8F3E-FAADFAC23844}" type="slidenum">
              <a:rPr lang="ru-RU" smtClean="0"/>
              <a:t>23</a:t>
            </a:fld>
            <a:endParaRPr lang="ru-RU"/>
          </a:p>
        </p:txBody>
      </p:sp>
    </p:spTree>
    <p:extLst>
      <p:ext uri="{BB962C8B-B14F-4D97-AF65-F5344CB8AC3E}">
        <p14:creationId xmlns:p14="http://schemas.microsoft.com/office/powerpoint/2010/main" val="1977523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Presenter- everyone</a:t>
            </a:r>
          </a:p>
          <a:p>
            <a:endParaRPr lang="en-US">
              <a:cs typeface="Calibri"/>
            </a:endParaRPr>
          </a:p>
          <a:p>
            <a:r>
              <a:rPr lang="en-US">
                <a:cs typeface="Calibri"/>
              </a:rPr>
              <a:t>Michael – Real Estate has competitive analysis for data</a:t>
            </a:r>
          </a:p>
          <a:p>
            <a:r>
              <a:rPr lang="en-US">
                <a:cs typeface="Calibri"/>
              </a:rPr>
              <a:t> - Canadian Data can be limited compared to US data</a:t>
            </a:r>
          </a:p>
          <a:p>
            <a:r>
              <a:rPr lang="en-US">
                <a:cs typeface="Calibri"/>
              </a:rPr>
              <a:t>- Hypothesis was to broad, needed to be narrowed down.</a:t>
            </a:r>
          </a:p>
          <a:p>
            <a:endParaRPr lang="en-US">
              <a:cs typeface="Calibri"/>
            </a:endParaRPr>
          </a:p>
          <a:p>
            <a:r>
              <a:rPr lang="en-US">
                <a:cs typeface="Calibri"/>
              </a:rPr>
              <a:t>Eric – Are there other indicators which would help in determining the housing market trends pre-emptively?</a:t>
            </a:r>
          </a:p>
          <a:p>
            <a:r>
              <a:rPr lang="en-US">
                <a:cs typeface="Calibri"/>
              </a:rPr>
              <a:t>- How does age demographics or income demographics influence if real estate or stocks are more profitable?</a:t>
            </a:r>
          </a:p>
        </p:txBody>
      </p:sp>
      <p:sp>
        <p:nvSpPr>
          <p:cNvPr id="4" name="Slide Number Placeholder 3"/>
          <p:cNvSpPr>
            <a:spLocks noGrp="1"/>
          </p:cNvSpPr>
          <p:nvPr>
            <p:ph type="sldNum" sz="quarter" idx="5"/>
          </p:nvPr>
        </p:nvSpPr>
        <p:spPr/>
        <p:txBody>
          <a:bodyPr/>
          <a:lstStyle/>
          <a:p>
            <a:fld id="{53D78A92-0141-4330-8F3E-FAADFAC23844}" type="slidenum">
              <a:rPr lang="ru-RU" smtClean="0"/>
              <a:t>24</a:t>
            </a:fld>
            <a:endParaRPr lang="ru-RU"/>
          </a:p>
        </p:txBody>
      </p:sp>
    </p:spTree>
    <p:extLst>
      <p:ext uri="{BB962C8B-B14F-4D97-AF65-F5344CB8AC3E}">
        <p14:creationId xmlns:p14="http://schemas.microsoft.com/office/powerpoint/2010/main" val="323788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Michael</a:t>
            </a:r>
            <a:endParaRPr lang="en-US" b="1">
              <a:cs typeface="Calibri" panose="020F0502020204030204"/>
            </a:endParaRPr>
          </a:p>
          <a:p>
            <a:r>
              <a:rPr lang="en-CA">
                <a:cs typeface="Calibri"/>
              </a:rPr>
              <a:t>Script: </a:t>
            </a:r>
          </a:p>
          <a:p>
            <a:endParaRPr lang="en-CA">
              <a:cs typeface="Calibri"/>
            </a:endParaRPr>
          </a:p>
          <a:p>
            <a:r>
              <a:rPr lang="en-CA">
                <a:cs typeface="Calibri"/>
              </a:rPr>
              <a:t>Question for the Class! Using Zoom, put up a blue hand if you believe our Hypothesis is true.</a:t>
            </a:r>
          </a:p>
          <a:p>
            <a:endParaRPr lang="en-CA">
              <a:cs typeface="Calibri"/>
            </a:endParaRPr>
          </a:p>
          <a:p>
            <a:r>
              <a:rPr lang="en-CA">
                <a:cs typeface="Calibri"/>
              </a:rPr>
              <a:t>As many of you know, we have seen a drastic shift in many of our family or friend's lives as we brace for a challenging economic future. We decided to look into what many deem a reliable investment, real estate ,and ask the question.  can we can identify if there is a positive Correlation with a Recession. </a:t>
            </a:r>
          </a:p>
          <a:p>
            <a:endParaRPr lang="en-CA">
              <a:cs typeface="Calibri"/>
            </a:endParaRPr>
          </a:p>
          <a:p>
            <a:pPr>
              <a:buFont typeface="Arial"/>
              <a:buChar char="•"/>
            </a:pPr>
            <a:endParaRPr lang="en-US" b="1">
              <a:cs typeface="Calibri"/>
            </a:endParaRPr>
          </a:p>
          <a:p>
            <a:pPr>
              <a:buFont typeface="Arial"/>
              <a:buChar char="•"/>
            </a:pPr>
            <a:endParaRPr lang="en-US" b="1">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Using Recession, we can identify if there is a housing price drop.</a:t>
            </a:r>
          </a:p>
          <a:p>
            <a:pPr>
              <a:lnSpc>
                <a:spcPct val="90000"/>
              </a:lnSpc>
              <a:spcBef>
                <a:spcPts val="1000"/>
              </a:spcBef>
            </a:pPr>
            <a:endParaRPr lang="en-US">
              <a:cs typeface="Calibri"/>
            </a:endParaRPr>
          </a:p>
          <a:p>
            <a:pPr marL="285750" indent="-285750">
              <a:lnSpc>
                <a:spcPct val="90000"/>
              </a:lnSpc>
              <a:spcBef>
                <a:spcPts val="1000"/>
              </a:spcBef>
              <a:buFont typeface="Arial"/>
              <a:buChar char="•"/>
            </a:pPr>
            <a:r>
              <a:rPr lang="en-US"/>
              <a:t>The correlation between house prices and the stock market is </a:t>
            </a:r>
            <a:r>
              <a:rPr lang="en-US" b="1"/>
              <a:t>positive</a:t>
            </a:r>
            <a:r>
              <a:rPr lang="en-US"/>
              <a:t>.</a:t>
            </a:r>
            <a:endParaRPr lang="en-US">
              <a:cs typeface="Calibri"/>
            </a:endParaRPr>
          </a:p>
          <a:p>
            <a:pPr marL="285750" indent="-285750">
              <a:lnSpc>
                <a:spcPct val="90000"/>
              </a:lnSpc>
              <a:spcBef>
                <a:spcPts val="1000"/>
              </a:spcBef>
              <a:buFont typeface="Arial"/>
              <a:buChar char="•"/>
            </a:pPr>
            <a:r>
              <a:rPr lang="en-US"/>
              <a:t>Both Real Estate and Stock prices will decrease during a recession </a:t>
            </a:r>
            <a:endParaRPr lang="en-US">
              <a:cs typeface="Calibri"/>
            </a:endParaRPr>
          </a:p>
          <a:p>
            <a:pPr marL="285750" indent="-285750">
              <a:lnSpc>
                <a:spcPct val="90000"/>
              </a:lnSpc>
              <a:spcBef>
                <a:spcPts val="1000"/>
              </a:spcBef>
              <a:buFont typeface="Arial"/>
              <a:buChar char="•"/>
            </a:pPr>
            <a:r>
              <a:rPr lang="en-US"/>
              <a:t>Using this info, we will be able to predict house prices in upcoming recessions.</a:t>
            </a:r>
            <a:endParaRPr lang="en-US">
              <a:cs typeface="Calibri"/>
            </a:endParaRPr>
          </a:p>
          <a:p>
            <a:pPr marL="285750" indent="-285750">
              <a:lnSpc>
                <a:spcPct val="90000"/>
              </a:lnSpc>
              <a:spcBef>
                <a:spcPts val="1000"/>
              </a:spcBef>
              <a:buFont typeface="Arial"/>
              <a:buChar char="•"/>
            </a:pPr>
            <a:r>
              <a:rPr lang="en-US"/>
              <a:t>House value will decrease towards the downtown core</a:t>
            </a:r>
            <a:endParaRPr lang="en-US">
              <a:cs typeface="Calibri"/>
            </a:endParaRPr>
          </a:p>
          <a:p>
            <a:pPr marL="285750" indent="-285750">
              <a:lnSpc>
                <a:spcPct val="90000"/>
              </a:lnSpc>
              <a:spcBef>
                <a:spcPts val="1000"/>
              </a:spcBef>
              <a:buFont typeface="Arial"/>
              <a:buChar char="•"/>
            </a:pPr>
            <a:endParaRPr lang="en-US"/>
          </a:p>
          <a:p>
            <a:pPr marL="0" indent="0">
              <a:lnSpc>
                <a:spcPct val="90000"/>
              </a:lnSpc>
              <a:spcBef>
                <a:spcPts val="1000"/>
              </a:spcBef>
              <a:buFont typeface="Arial"/>
              <a:buNone/>
            </a:pPr>
            <a:endParaRPr lang="en-US"/>
          </a:p>
          <a:p>
            <a:pPr marL="285750" indent="-285750">
              <a:lnSpc>
                <a:spcPct val="90000"/>
              </a:lnSpc>
              <a:spcBef>
                <a:spcPts val="1000"/>
              </a:spcBef>
              <a:buFont typeface="Arial"/>
              <a:buChar char="•"/>
            </a:pPr>
            <a:r>
              <a:rPr lang="en-US"/>
              <a:t>Null Hypothesis: Recession has no impact on housing prices</a:t>
            </a:r>
            <a:endParaRPr lang="en-US">
              <a:cs typeface="Calibri"/>
            </a:endParaRPr>
          </a:p>
          <a:p>
            <a:pPr marL="285750" indent="-285750">
              <a:lnSpc>
                <a:spcPct val="90000"/>
              </a:lnSpc>
              <a:spcBef>
                <a:spcPts val="1000"/>
              </a:spcBef>
              <a:buFont typeface="Arial"/>
              <a:buChar char="•"/>
            </a:pPr>
            <a:r>
              <a:rPr lang="en-US"/>
              <a:t>Alternative Hypothesis: Recession has impact on housing prices</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cs typeface="Calibri"/>
            </a:endParaRPr>
          </a:p>
          <a:p>
            <a:r>
              <a:rPr lang="en-US" sz="1200" b="0" i="0" kern="1200">
                <a:solidFill>
                  <a:schemeClr val="tx1"/>
                </a:solidFill>
                <a:effectLst/>
                <a:latin typeface="+mn-lt"/>
                <a:ea typeface="+mn-ea"/>
                <a:cs typeface="+mn-cs"/>
              </a:rPr>
              <a:t>How Positive Correlation Works</a:t>
            </a:r>
            <a:endParaRPr lang="en-US" sz="1200" b="0" i="0" kern="1200">
              <a:solidFill>
                <a:schemeClr val="tx1"/>
              </a:solidFill>
              <a:effectLst/>
              <a:latin typeface="+mn-lt"/>
              <a:cs typeface="Calibri"/>
            </a:endParaRPr>
          </a:p>
          <a:p>
            <a:r>
              <a:rPr lang="en-US" sz="1200" b="0" i="0" kern="1200">
                <a:solidFill>
                  <a:schemeClr val="tx1"/>
                </a:solidFill>
                <a:effectLst/>
                <a:latin typeface="+mn-lt"/>
                <a:ea typeface="+mn-ea"/>
                <a:cs typeface="+mn-cs"/>
              </a:rPr>
              <a:t>A perfectly positive </a:t>
            </a:r>
            <a:r>
              <a:rPr lang="en-US" u="sng"/>
              <a:t>correlation </a:t>
            </a:r>
            <a:r>
              <a:rPr lang="en-US"/>
              <a:t>means</a:t>
            </a:r>
            <a:r>
              <a:rPr lang="en-US" sz="1200" b="0" i="0" kern="1200">
                <a:solidFill>
                  <a:schemeClr val="tx1"/>
                </a:solidFill>
                <a:effectLst/>
                <a:latin typeface="+mn-lt"/>
                <a:ea typeface="+mn-ea"/>
                <a:cs typeface="+mn-cs"/>
              </a:rPr>
              <a:t> that 100% of the time, the variables in question move together by the exact same percentage and direction. A positive correlation can be seen between the demand for a product and the product's associated price. In situations where the available supply stays the same, the price will rise if demand increases.</a:t>
            </a:r>
            <a:endParaRPr lang="en-US" sz="1200" b="0" i="0" kern="1200">
              <a:solidFill>
                <a:schemeClr val="tx1"/>
              </a:solidFill>
              <a:effectLst/>
              <a:latin typeface="+mn-lt"/>
              <a:cs typeface="Calibri"/>
            </a:endParaRPr>
          </a:p>
          <a:p>
            <a:pPr marL="285750" indent="-285750">
              <a:lnSpc>
                <a:spcPct val="9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a:p>
        </p:txBody>
      </p:sp>
    </p:spTree>
    <p:extLst>
      <p:ext uri="{BB962C8B-B14F-4D97-AF65-F5344CB8AC3E}">
        <p14:creationId xmlns:p14="http://schemas.microsoft.com/office/powerpoint/2010/main" val="68651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Michael</a:t>
            </a:r>
            <a:endParaRPr lang="en-US"/>
          </a:p>
          <a:p>
            <a:endParaRPr lang="en-CA">
              <a:cs typeface="Calibri"/>
            </a:endParaRPr>
          </a:p>
          <a:p>
            <a:r>
              <a:rPr lang="en-CA">
                <a:cs typeface="Calibri"/>
              </a:rPr>
              <a:t>Script:  We will looking at key goals to test our hypothesis, and our first goal was to </a:t>
            </a:r>
            <a:r>
              <a:rPr lang="en-CA" err="1">
                <a:cs typeface="Calibri"/>
              </a:rPr>
              <a:t>to</a:t>
            </a:r>
            <a:r>
              <a:rPr lang="en-CA">
                <a:cs typeface="Calibri"/>
              </a:rPr>
              <a:t> establish historical time points for our data set, specifically recession periods.</a:t>
            </a:r>
            <a:endParaRPr lang="en-CA"/>
          </a:p>
          <a:p>
            <a:endParaRPr lang="en-CA">
              <a:cs typeface="Calibri"/>
            </a:endParaRPr>
          </a:p>
          <a:p>
            <a:r>
              <a:rPr lang="en-CA">
                <a:cs typeface="Calibri"/>
              </a:rPr>
              <a:t>We will then be collecting housing market prices within Canada.</a:t>
            </a:r>
          </a:p>
          <a:p>
            <a:endParaRPr lang="en-CA">
              <a:cs typeface="Calibri"/>
            </a:endParaRPr>
          </a:p>
          <a:p>
            <a:r>
              <a:rPr lang="en-CA">
                <a:cs typeface="Calibri"/>
              </a:rPr>
              <a:t> Once we have our housing Data, we will be using an API to gather our Stock prices with overlapping Time Periods, and will be able to provide an analysis based on these conduct our discoveries. </a:t>
            </a:r>
          </a:p>
          <a:p>
            <a:endParaRPr lang="en-CA">
              <a:cs typeface="Calibri"/>
            </a:endParaRPr>
          </a:p>
          <a:p>
            <a:r>
              <a:rPr lang="en-CA">
                <a:cs typeface="Calibri"/>
              </a:rPr>
              <a:t>Our Final goal will be to conduct see if we can use our findings to discover a potential investment opportunity. </a:t>
            </a:r>
          </a:p>
          <a:p>
            <a:endParaRPr lang="en-CA">
              <a:cs typeface="Calibri"/>
            </a:endParaRPr>
          </a:p>
          <a:p>
            <a:endParaRPr lang="en-CA">
              <a:cs typeface="Calibri"/>
            </a:endParaRPr>
          </a:p>
          <a:p>
            <a:endParaRPr lang="en-CA">
              <a:cs typeface="Calibri"/>
            </a:endParaRPr>
          </a:p>
          <a:p>
            <a:r>
              <a:rPr lang="en-US"/>
              <a:t>Find API for Data Collection </a:t>
            </a:r>
            <a:endParaRPr lang="en-US">
              <a:cs typeface="Calibri"/>
            </a:endParaRPr>
          </a:p>
          <a:p>
            <a:r>
              <a:rPr lang="en-US"/>
              <a:t>-</a:t>
            </a:r>
            <a:endParaRPr lang="en-US">
              <a:cs typeface="Calibri"/>
            </a:endParaRPr>
          </a:p>
          <a:p>
            <a:r>
              <a:rPr lang="en-US"/>
              <a:t>Our focus will be on finding API’s, with a historical dataset, ranging within time periods of Recessions (1990, 2000, 2008-2010).</a:t>
            </a:r>
            <a:endParaRPr lang="en-US">
              <a:cs typeface="Calibri"/>
            </a:endParaRPr>
          </a:p>
          <a:p>
            <a:r>
              <a:rPr lang="en-US"/>
              <a:t> We will be collecting information from API’s Stock markets and Real Estate Sales in Canada during the same time period and provide an analysis</a:t>
            </a:r>
            <a:endParaRPr lang="en-US">
              <a:cs typeface="Calibri"/>
            </a:endParaRPr>
          </a:p>
          <a:p>
            <a:r>
              <a:rPr lang="en-US"/>
              <a:t> In addition we will analyze the relationship between house value and geographic location. </a:t>
            </a:r>
            <a:endParaRPr lang="en-US">
              <a:cs typeface="Calibri"/>
            </a:endParaRPr>
          </a:p>
          <a:p>
            <a:endParaRPr lang="en-US">
              <a:cs typeface="Calibri"/>
            </a:endParaRPr>
          </a:p>
          <a:p>
            <a:r>
              <a:rPr lang="en-US">
                <a:cs typeface="Calibri"/>
              </a:rPr>
              <a:t>Findings on Housing Prices</a:t>
            </a:r>
          </a:p>
          <a:p>
            <a:endParaRPr lang="en-US">
              <a:cs typeface="Calibri"/>
            </a:endParaRPr>
          </a:p>
          <a:p>
            <a:r>
              <a:rPr lang="en-US"/>
              <a:t>Our analysis will be</a:t>
            </a:r>
            <a:endParaRPr lang="en-US">
              <a:cs typeface="Calibri"/>
            </a:endParaRPr>
          </a:p>
          <a:p>
            <a:r>
              <a:rPr lang="en-US"/>
              <a:t>-Collect Real Estate, Stock Price Analysis data during 2008-2010.</a:t>
            </a:r>
            <a:endParaRPr lang="en-US">
              <a:cs typeface="Calibri"/>
            </a:endParaRPr>
          </a:p>
          <a:p>
            <a:r>
              <a:rPr lang="en-US"/>
              <a:t>-Compare to Real Estate housing prices and Stock Prices within those time </a:t>
            </a:r>
            <a:endParaRPr lang="en-US">
              <a:cs typeface="Calibri"/>
            </a:endParaRPr>
          </a:p>
          <a:p>
            <a:r>
              <a:rPr lang="en-US"/>
              <a:t>periods, identifying trends.</a:t>
            </a:r>
            <a:endParaRPr lang="en-US">
              <a:cs typeface="Calibri"/>
            </a:endParaRPr>
          </a:p>
          <a:p>
            <a:r>
              <a:rPr lang="en-US"/>
              <a:t>-Finalize our analysis by identifying a correlation between during these times, </a:t>
            </a:r>
            <a:endParaRPr lang="en-US">
              <a:cs typeface="Calibri"/>
            </a:endParaRPr>
          </a:p>
          <a:p>
            <a:r>
              <a:rPr lang="en-US"/>
              <a:t>being able to identify when a recession could occur.</a:t>
            </a:r>
            <a:endParaRPr lang="en-US">
              <a:cs typeface="Calibri"/>
            </a:endParaRPr>
          </a:p>
          <a:p>
            <a:r>
              <a:rPr lang="en-US"/>
              <a:t>-Bonus- Collect Real Data from Kijiji and use our findings to identify buying </a:t>
            </a:r>
            <a:endParaRPr lang="en-US">
              <a:cs typeface="Calibri"/>
            </a:endParaRPr>
          </a:p>
          <a:p>
            <a:r>
              <a:rPr lang="en-US"/>
              <a:t>opportunities based on lower prices</a:t>
            </a:r>
            <a:endParaRPr lang="en-US">
              <a:cs typeface="Calibri"/>
            </a:endParaRPr>
          </a:p>
          <a:p>
            <a:endParaRPr lang="en-US"/>
          </a:p>
          <a:p>
            <a:pPr>
              <a:defRPr/>
            </a:pPr>
            <a:r>
              <a:rPr lang="en-US" err="1"/>
              <a:t>Lng</a:t>
            </a:r>
            <a:r>
              <a:rPr lang="en-US"/>
              <a:t> + Lat map/chart/table – showing where it is most profitable to purchase a home (Andrew’s findings basically) </a:t>
            </a:r>
            <a:endParaRPr lang="en-US">
              <a:cs typeface="Calibri"/>
            </a:endParaRPr>
          </a:p>
          <a:p>
            <a:endParaRPr lang="en-US"/>
          </a:p>
          <a:p>
            <a:endParaRPr lang="en-CA"/>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a:p>
        </p:txBody>
      </p:sp>
    </p:spTree>
    <p:extLst>
      <p:ext uri="{BB962C8B-B14F-4D97-AF65-F5344CB8AC3E}">
        <p14:creationId xmlns:p14="http://schemas.microsoft.com/office/powerpoint/2010/main" val="347524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705" indent="-179705"/>
            <a:r>
              <a:rPr lang="en-CA"/>
              <a:t>Presenter: Michael</a:t>
            </a:r>
            <a:endParaRPr lang="en-US"/>
          </a:p>
          <a:p>
            <a:pPr marL="179705" indent="-179705"/>
            <a:endParaRPr lang="en-CA">
              <a:cs typeface="Calibri"/>
            </a:endParaRPr>
          </a:p>
          <a:p>
            <a:pPr marL="179705" indent="-179705"/>
            <a:r>
              <a:rPr lang="en-CA">
                <a:cs typeface="Calibri"/>
              </a:rPr>
              <a:t>Script : So some key questions that we will be trying to answer.</a:t>
            </a:r>
          </a:p>
          <a:p>
            <a:pPr marL="179705" indent="-179705"/>
            <a:endParaRPr lang="en-CA">
              <a:cs typeface="Calibri"/>
            </a:endParaRPr>
          </a:p>
          <a:p>
            <a:pPr marL="179705" indent="-179705"/>
            <a:r>
              <a:rPr lang="en-CA">
                <a:cs typeface="Calibri"/>
              </a:rPr>
              <a:t>So our key discovery will be, is there a positive correlation with housing prices and recessions?</a:t>
            </a:r>
            <a:endParaRPr lang="en-CA"/>
          </a:p>
          <a:p>
            <a:pPr marL="179705" indent="-179705"/>
            <a:endParaRPr lang="en-CA">
              <a:cs typeface="Calibri"/>
            </a:endParaRPr>
          </a:p>
          <a:p>
            <a:pPr marL="179705" indent="-179705"/>
            <a:r>
              <a:rPr lang="en-CA">
                <a:cs typeface="Calibri"/>
              </a:rPr>
              <a:t>Looking into potential investments, what would be the best investment; Stock Markets or Real Estate? </a:t>
            </a:r>
          </a:p>
          <a:p>
            <a:pPr marL="179705" indent="-179705"/>
            <a:r>
              <a:rPr lang="en-CA">
                <a:cs typeface="Calibri"/>
              </a:rPr>
              <a:t>And finally,  As we dug through many Datasets, we will also have a deeper analysis within Real estate in Toronto, and potential within our local districts.</a:t>
            </a:r>
          </a:p>
          <a:p>
            <a:pPr marL="179705" indent="-179705"/>
            <a:endParaRPr lang="en-CA">
              <a:cs typeface="Calibri"/>
            </a:endParaRPr>
          </a:p>
          <a:p>
            <a:pPr marL="179705" indent="-179705"/>
            <a:endParaRPr lang="en-CA">
              <a:cs typeface="Calibri"/>
            </a:endParaRPr>
          </a:p>
          <a:p>
            <a:pPr marL="179705" indent="-179705"/>
            <a:endParaRPr lang="en-CA">
              <a:cs typeface="Calibri"/>
            </a:endParaRPr>
          </a:p>
          <a:p>
            <a:pPr marL="179705" indent="-179705"/>
            <a:endParaRPr lang="en-US">
              <a:cs typeface="Calibri"/>
            </a:endParaRPr>
          </a:p>
          <a:p>
            <a:pPr marL="179705" indent="-179705"/>
            <a:r>
              <a:rPr lang="en-US"/>
              <a:t>How does Real Estate get affected by a recession?</a:t>
            </a:r>
            <a:endParaRPr lang="en-US">
              <a:cs typeface="Calibri" panose="020F0502020204030204"/>
            </a:endParaRPr>
          </a:p>
          <a:p>
            <a:pPr marL="179705" indent="-179705"/>
            <a:r>
              <a:rPr lang="en-US"/>
              <a:t>How do Stocks get affected by a recession?</a:t>
            </a:r>
            <a:endParaRPr lang="en-US">
              <a:cs typeface="Calibri" panose="020F0502020204030204"/>
            </a:endParaRPr>
          </a:p>
          <a:p>
            <a:pPr marL="179705" indent="-179705"/>
            <a:r>
              <a:rPr lang="en-US"/>
              <a:t>How do they coexist during a recession?</a:t>
            </a:r>
            <a:endParaRPr lang="en-US">
              <a:cs typeface="Calibri" panose="020F0502020204030204"/>
            </a:endParaRPr>
          </a:p>
          <a:p>
            <a:pPr marL="179705" indent="-179705"/>
            <a:r>
              <a:rPr lang="en-US"/>
              <a:t>What type of relationship do these datasets have? Positive, Negative or No Correlation?</a:t>
            </a:r>
            <a:endParaRPr lang="en-US">
              <a:cs typeface="Calibri" panose="020F0502020204030204"/>
            </a:endParaRPr>
          </a:p>
          <a:p>
            <a:pPr marL="179705" indent="-179705"/>
            <a:r>
              <a:rPr lang="en-US"/>
              <a:t>If there is a Positive Correlation, can we make a prediction based on Historical Data for an potential recession?</a:t>
            </a:r>
            <a:endParaRPr lang="en-US">
              <a:cs typeface="Calibri" panose="020F0502020204030204"/>
            </a:endParaRPr>
          </a:p>
          <a:p>
            <a:pPr marL="179705" indent="-179705"/>
            <a:r>
              <a:rPr lang="en-US"/>
              <a:t>Can you make the process of finding investment property more efficient?</a:t>
            </a:r>
            <a:endParaRPr lang="en-US">
              <a:cs typeface="Calibri" panose="020F0502020204030204"/>
            </a:endParaRPr>
          </a:p>
          <a:p>
            <a:pPr marL="179705" indent="-179705"/>
            <a:r>
              <a:rPr lang="en-US"/>
              <a:t>Is there a correlation between geographic location and value? </a:t>
            </a:r>
            <a:endParaRPr lang="en-US">
              <a:cs typeface="Calibri" panose="020F0502020204030204"/>
            </a:endParaRPr>
          </a:p>
          <a:p>
            <a:endParaRPr lang="en-CA"/>
          </a:p>
          <a:p>
            <a:r>
              <a:rPr lang="en-US"/>
              <a:t>1989 -1991</a:t>
            </a:r>
            <a:endParaRPr lang="en-US">
              <a:cs typeface="Calibri"/>
            </a:endParaRPr>
          </a:p>
          <a:p>
            <a:r>
              <a:rPr lang="en-US"/>
              <a:t>1999 - 2004</a:t>
            </a:r>
            <a:endParaRPr lang="en-US">
              <a:cs typeface="Calibri"/>
            </a:endParaRPr>
          </a:p>
          <a:p>
            <a:r>
              <a:rPr lang="en-US"/>
              <a:t>2006 – 2011</a:t>
            </a:r>
            <a:endParaRPr lang="en-US">
              <a:cs typeface="Calibri"/>
            </a:endParaRPr>
          </a:p>
          <a:p>
            <a:pPr marL="342900" indent="-342900">
              <a:buFont typeface="Arial,Sans-Serif"/>
              <a:buChar char="•"/>
            </a:pPr>
            <a:endParaRPr lang="en-US"/>
          </a:p>
          <a:p>
            <a:endParaRPr lang="en-CA">
              <a:cs typeface="Calibri"/>
            </a:endParaRPr>
          </a:p>
          <a:p>
            <a:pPr>
              <a:defRPr/>
            </a:pPr>
            <a:r>
              <a:rPr lang="en-CA"/>
              <a:t>Question 1:</a:t>
            </a:r>
            <a:r>
              <a:rPr lang="en-CA">
                <a:solidFill>
                  <a:srgbClr val="000000"/>
                </a:solidFill>
              </a:rPr>
              <a:t> How does Real Estate Get affected by a recession?</a:t>
            </a:r>
            <a:endParaRPr lang="en-US">
              <a:solidFill>
                <a:schemeClr val="bg1"/>
              </a:solidFill>
            </a:endParaRPr>
          </a:p>
          <a:p>
            <a:pPr>
              <a:defRPr/>
            </a:pPr>
            <a:r>
              <a:rPr lang="en-US"/>
              <a:t>Question 2 :Does Stock Market have an effect on housing?</a:t>
            </a:r>
            <a:endParaRPr lang="en-CA"/>
          </a:p>
          <a:p>
            <a:pPr>
              <a:defRPr/>
            </a:pPr>
            <a:r>
              <a:rPr lang="en-US">
                <a:solidFill>
                  <a:srgbClr val="000000"/>
                </a:solidFill>
                <a:cs typeface="Calibri"/>
              </a:rPr>
              <a:t>- Stock Market has a positive Correlation in some scenarios, Periods 1 and 3. both show positive correlation, yet in Periods 2 there is a negative correlation with our dataset. We cannot assume that the stock market has a direct correlation with 3 examples having unique results showing otherwise.</a:t>
            </a:r>
          </a:p>
          <a:p>
            <a:pPr>
              <a:defRPr/>
            </a:pPr>
            <a:endParaRPr lang="en-US">
              <a:solidFill>
                <a:schemeClr val="bg1"/>
              </a:solidFill>
              <a:cs typeface="Calibri"/>
            </a:endParaRPr>
          </a:p>
          <a:p>
            <a:pPr>
              <a:defRPr/>
            </a:pPr>
            <a:endParaRPr lang="en-US">
              <a:solidFill>
                <a:schemeClr val="bg1"/>
              </a:solidFill>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5</a:t>
            </a:fld>
            <a:endParaRPr lang="ru-RU"/>
          </a:p>
        </p:txBody>
      </p:sp>
    </p:spTree>
    <p:extLst>
      <p:ext uri="{BB962C8B-B14F-4D97-AF65-F5344CB8AC3E}">
        <p14:creationId xmlns:p14="http://schemas.microsoft.com/office/powerpoint/2010/main" val="70939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Presenter: Michael</a:t>
            </a:r>
            <a:endParaRPr lang="en-CA"/>
          </a:p>
          <a:p>
            <a:endParaRPr lang="en-CA">
              <a:cs typeface="Calibri" panose="020F0502020204030204"/>
            </a:endParaRPr>
          </a:p>
          <a:p>
            <a:r>
              <a:rPr lang="en-CA">
                <a:cs typeface="Calibri" panose="020F0502020204030204"/>
              </a:rPr>
              <a:t>Script: Now that we have our Questions, it's time to look into the Data! </a:t>
            </a:r>
          </a:p>
          <a:p>
            <a:r>
              <a:rPr lang="en-CA">
                <a:cs typeface="Calibri" panose="020F0502020204030204"/>
              </a:rPr>
              <a:t>We looked into recent Recessions, and decided to collect Data for each of these Time Periods. We extended our data sets to account for the trend during the entering and exiting of a recession, so we can provide additional analysis during these time periods. </a:t>
            </a:r>
            <a:endParaRPr lang="en-CA"/>
          </a:p>
          <a:p>
            <a:r>
              <a:rPr lang="en-CA">
                <a:cs typeface="Calibri" panose="020F0502020204030204"/>
              </a:rPr>
              <a:t>Some of you might remember the Early 90's Recession within 1989 to 1991, the 2000's Tech Bubble and the Great </a:t>
            </a:r>
            <a:r>
              <a:rPr lang="en-CA" err="1">
                <a:cs typeface="Calibri" panose="020F0502020204030204"/>
              </a:rPr>
              <a:t>Receession</a:t>
            </a:r>
            <a:r>
              <a:rPr lang="en-CA">
                <a:cs typeface="Calibri" panose="020F0502020204030204"/>
              </a:rPr>
              <a:t> that peaked around early 2008. </a:t>
            </a:r>
          </a:p>
          <a:p>
            <a:endParaRPr lang="en-CA">
              <a:cs typeface="Calibri" panose="020F0502020204030204"/>
            </a:endParaRPr>
          </a:p>
          <a:p>
            <a:endParaRPr lang="en-CA">
              <a:cs typeface="Calibri" panose="020F0502020204030204"/>
            </a:endParaRPr>
          </a:p>
          <a:p>
            <a:r>
              <a:rPr lang="en-CA"/>
              <a:t>Intro into Data </a:t>
            </a:r>
            <a:endParaRPr lang="en-CA">
              <a:cs typeface="Calibri"/>
            </a:endParaRPr>
          </a:p>
          <a:p>
            <a:endParaRPr lang="en-CA"/>
          </a:p>
          <a:p>
            <a:pPr marL="171450" indent="-171450">
              <a:buFontTx/>
              <a:buChar char="-"/>
            </a:pPr>
            <a:r>
              <a:rPr lang="en-CA"/>
              <a:t>Data Cleanup, Data Analytics </a:t>
            </a:r>
            <a:endParaRPr lang="en-CA">
              <a:cs typeface="Calibri"/>
            </a:endParaRPr>
          </a:p>
          <a:p>
            <a:pPr marL="171450" indent="-171450">
              <a:buFontTx/>
              <a:buChar char="-"/>
            </a:pPr>
            <a:endParaRPr lang="en-CA"/>
          </a:p>
          <a:p>
            <a:pPr marL="171450" indent="-171450">
              <a:buFontTx/>
              <a:buChar char="-"/>
            </a:pPr>
            <a:r>
              <a:rPr lang="en-CA"/>
              <a:t>Explanation of the Periods of Data</a:t>
            </a:r>
            <a:endParaRPr lang="en-CA">
              <a:cs typeface="Calibri"/>
            </a:endParaRPr>
          </a:p>
          <a:p>
            <a:pPr marL="171450" indent="-171450">
              <a:buFontTx/>
              <a:buChar char="-"/>
            </a:pPr>
            <a:endParaRPr lang="en-CA"/>
          </a:p>
          <a:p>
            <a:pPr algn="l"/>
            <a:r>
              <a:rPr lang="en-US" sz="1200">
                <a:solidFill>
                  <a:srgbClr val="FFCD00"/>
                </a:solidFill>
              </a:rPr>
              <a:t>1989 -1991</a:t>
            </a:r>
            <a:endParaRPr lang="en-US" sz="1200">
              <a:solidFill>
                <a:srgbClr val="FFCD00"/>
              </a:solidFill>
              <a:cs typeface="Calibri"/>
            </a:endParaRPr>
          </a:p>
          <a:p>
            <a:pPr algn="l"/>
            <a:r>
              <a:rPr lang="en-US" sz="1200">
                <a:solidFill>
                  <a:srgbClr val="FFCD00"/>
                </a:solidFill>
              </a:rPr>
              <a:t>1999 - 2004</a:t>
            </a:r>
            <a:endParaRPr lang="en-US" sz="1200">
              <a:solidFill>
                <a:srgbClr val="FFCD00"/>
              </a:solidFill>
              <a:cs typeface="Calibri"/>
            </a:endParaRPr>
          </a:p>
          <a:p>
            <a:pPr algn="l"/>
            <a:r>
              <a:rPr lang="en-US" sz="1200">
                <a:solidFill>
                  <a:srgbClr val="FFCD00"/>
                </a:solidFill>
              </a:rPr>
              <a:t>2006 – 2011</a:t>
            </a:r>
            <a:endParaRPr lang="en-US" sz="1200">
              <a:solidFill>
                <a:srgbClr val="FFCD00"/>
              </a:solidFill>
              <a:cs typeface="Calibri"/>
            </a:endParaRPr>
          </a:p>
          <a:p>
            <a:pPr marL="342900" indent="-342900" algn="l">
              <a:buFont typeface="Arial" panose="020B0604020202020204" pitchFamily="34" charset="0"/>
              <a:buChar char="•"/>
            </a:pPr>
            <a:endParaRPr lang="en-US" sz="2000">
              <a:solidFill>
                <a:schemeClr val="accent1">
                  <a:lumMod val="50000"/>
                  <a:lumOff val="50000"/>
                </a:schemeClr>
              </a:solidFill>
            </a:endParaRPr>
          </a:p>
          <a:p>
            <a:pPr marL="171450" indent="-171450">
              <a:buFontTx/>
              <a:buChar char="-"/>
            </a:pPr>
            <a:endParaRPr lang="en-CA"/>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a:p>
        </p:txBody>
      </p:sp>
    </p:spTree>
    <p:extLst>
      <p:ext uri="{BB962C8B-B14F-4D97-AF65-F5344CB8AC3E}">
        <p14:creationId xmlns:p14="http://schemas.microsoft.com/office/powerpoint/2010/main" val="1226943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pPr>
            <a:r>
              <a:rPr lang="en-US" b="1">
                <a:cs typeface="Calibri"/>
              </a:rPr>
              <a:t>Presenters: Michael</a:t>
            </a:r>
          </a:p>
          <a:p>
            <a:pPr>
              <a:lnSpc>
                <a:spcPct val="110000"/>
              </a:lnSpc>
              <a:spcBef>
                <a:spcPts val="600"/>
              </a:spcBef>
            </a:pPr>
            <a:endParaRPr lang="en-US" b="1">
              <a:cs typeface="Calibri"/>
            </a:endParaRPr>
          </a:p>
          <a:p>
            <a:pPr>
              <a:lnSpc>
                <a:spcPct val="110000"/>
              </a:lnSpc>
              <a:spcBef>
                <a:spcPts val="600"/>
              </a:spcBef>
            </a:pPr>
            <a:r>
              <a:rPr lang="en-US" b="1">
                <a:cs typeface="Calibri"/>
              </a:rPr>
              <a:t>Script: </a:t>
            </a:r>
            <a:r>
              <a:rPr lang="en-US">
                <a:cs typeface="Calibri"/>
              </a:rPr>
              <a:t>For our data collection, we collected a range of datasets for our 2 topics. We looked into CREA , which is the Canadian Real Estate Association which a 30 year range of housing prices within Canada. We also had data scraping from the real estate site, Point 2 Homes. </a:t>
            </a:r>
            <a:endParaRPr lang="en-US" b="1">
              <a:cs typeface="Calibri"/>
            </a:endParaRPr>
          </a:p>
          <a:p>
            <a:pPr>
              <a:lnSpc>
                <a:spcPct val="110000"/>
              </a:lnSpc>
              <a:spcBef>
                <a:spcPts val="600"/>
              </a:spcBef>
            </a:pPr>
            <a:endParaRPr lang="en-US">
              <a:cs typeface="Calibri"/>
            </a:endParaRPr>
          </a:p>
          <a:p>
            <a:pPr>
              <a:lnSpc>
                <a:spcPct val="110000"/>
              </a:lnSpc>
              <a:spcBef>
                <a:spcPts val="600"/>
              </a:spcBef>
            </a:pPr>
            <a:r>
              <a:rPr lang="en-US">
                <a:cs typeface="Calibri"/>
              </a:rPr>
              <a:t>For our second Dataset, we gathered our Stock prices using a Yahoo </a:t>
            </a:r>
            <a:r>
              <a:rPr lang="en-US"/>
              <a:t>Finance </a:t>
            </a:r>
            <a:r>
              <a:rPr lang="en-US">
                <a:cs typeface="Calibri"/>
              </a:rPr>
              <a:t>API collection, and gathered from commonly known Stock Indexes to compile our analysis. </a:t>
            </a:r>
          </a:p>
          <a:p>
            <a:pPr>
              <a:lnSpc>
                <a:spcPct val="110000"/>
              </a:lnSpc>
              <a:spcBef>
                <a:spcPts val="600"/>
              </a:spcBef>
            </a:pPr>
            <a:endParaRPr lang="en-US">
              <a:cs typeface="Calibri"/>
            </a:endParaRPr>
          </a:p>
          <a:p>
            <a:pPr>
              <a:lnSpc>
                <a:spcPct val="110000"/>
              </a:lnSpc>
              <a:spcBef>
                <a:spcPts val="600"/>
              </a:spcBef>
            </a:pPr>
            <a:r>
              <a:rPr lang="en-US">
                <a:cs typeface="Calibri"/>
              </a:rPr>
              <a:t>The reasons for selecting these Datasets, was where we selected these Data sets, that held data for each time period that was </a:t>
            </a:r>
            <a:r>
              <a:rPr lang="en-US" err="1">
                <a:cs typeface="Calibri"/>
              </a:rPr>
              <a:t>specfic</a:t>
            </a:r>
            <a:r>
              <a:rPr lang="en-US">
                <a:cs typeface="Calibri"/>
              </a:rPr>
              <a:t> to our find </a:t>
            </a:r>
          </a:p>
          <a:p>
            <a:pPr>
              <a:lnSpc>
                <a:spcPct val="110000"/>
              </a:lnSpc>
              <a:spcBef>
                <a:spcPts val="600"/>
              </a:spcBef>
            </a:pPr>
            <a:endParaRPr lang="en-US"/>
          </a:p>
          <a:p>
            <a:r>
              <a:rPr lang="en-US" b="1"/>
              <a:t> * Describe the exploration and cleanup process: </a:t>
            </a:r>
            <a:r>
              <a:rPr lang="en-US"/>
              <a:t>What's on the slides </a:t>
            </a:r>
            <a:endParaRPr lang="en-US">
              <a:cs typeface="Calibri"/>
            </a:endParaRPr>
          </a:p>
          <a:p>
            <a:r>
              <a:rPr lang="en-US" b="1"/>
              <a:t>  * Discuss insights you had while exploring the data that you didn't anticipate: </a:t>
            </a:r>
            <a:r>
              <a:rPr lang="en-US"/>
              <a:t>Didn't anticipate that,</a:t>
            </a:r>
            <a:endParaRPr lang="en-US">
              <a:cs typeface="Calibri"/>
            </a:endParaRPr>
          </a:p>
          <a:p>
            <a:r>
              <a:rPr lang="en-US" b="1"/>
              <a:t>  * Discuss any problems that arose after exploring the data, and how you resolved them</a:t>
            </a:r>
            <a:endParaRPr lang="en-US"/>
          </a:p>
          <a:p>
            <a:r>
              <a:rPr lang="en-US" b="1"/>
              <a:t>  * Present and discuss interesting figures developed during exploration, ideally with the help of </a:t>
            </a:r>
            <a:r>
              <a:rPr lang="en-US" b="1" err="1"/>
              <a:t>Jupyter</a:t>
            </a:r>
            <a:r>
              <a:rPr lang="en-US" b="1"/>
              <a:t> Notebook</a:t>
            </a:r>
            <a:endParaRPr lang="en-US"/>
          </a:p>
          <a:p>
            <a:pPr>
              <a:lnSpc>
                <a:spcPct val="110000"/>
              </a:lnSpc>
              <a:spcBef>
                <a:spcPts val="600"/>
              </a:spcBef>
            </a:pPr>
            <a:r>
              <a:rPr lang="en-US">
                <a:cs typeface="Calibri"/>
              </a:rPr>
              <a:t>Real Estate Data </a:t>
            </a:r>
          </a:p>
          <a:p>
            <a:pPr marL="179705" indent="-179705">
              <a:lnSpc>
                <a:spcPct val="110000"/>
              </a:lnSpc>
              <a:spcBef>
                <a:spcPts val="600"/>
              </a:spcBef>
              <a:buFont typeface="Arial"/>
              <a:buChar char="•"/>
            </a:pPr>
            <a:r>
              <a:rPr lang="en-US"/>
              <a:t>Average Sale Price: Residential: Canada ( $CAD)</a:t>
            </a:r>
            <a:endParaRPr lang="en-US">
              <a:cs typeface="Calibri"/>
            </a:endParaRPr>
          </a:p>
          <a:p>
            <a:pPr marL="179705" indent="-179705">
              <a:lnSpc>
                <a:spcPct val="110000"/>
              </a:lnSpc>
              <a:spcBef>
                <a:spcPts val="600"/>
              </a:spcBef>
              <a:buFont typeface="Arial"/>
              <a:buChar char="•"/>
            </a:pPr>
            <a:r>
              <a:rPr lang="en-US"/>
              <a:t>From Jan 88’ to Feb 20’</a:t>
            </a:r>
            <a:endParaRPr lang="en-US">
              <a:cs typeface="Calibri"/>
            </a:endParaRPr>
          </a:p>
          <a:p>
            <a:pPr marL="179705" indent="-179705">
              <a:lnSpc>
                <a:spcPct val="110000"/>
              </a:lnSpc>
              <a:spcBef>
                <a:spcPts val="600"/>
              </a:spcBef>
              <a:buFont typeface="Arial"/>
              <a:buChar char="•"/>
            </a:pPr>
            <a:r>
              <a:rPr lang="en-US"/>
              <a:t>Using realtor information from "Point2Homes" in GTA to find best investment </a:t>
            </a:r>
            <a:endParaRPr lang="en-US">
              <a:cs typeface="Calibri"/>
            </a:endParaRPr>
          </a:p>
          <a:p>
            <a:pPr>
              <a:lnSpc>
                <a:spcPct val="110000"/>
              </a:lnSpc>
              <a:spcBef>
                <a:spcPts val="600"/>
              </a:spcBef>
            </a:pPr>
            <a:r>
              <a:rPr lang="en-US">
                <a:cs typeface="Calibri"/>
              </a:rPr>
              <a:t>Stock Market Data </a:t>
            </a:r>
          </a:p>
          <a:p>
            <a:pPr marL="179705" indent="-179705">
              <a:spcBef>
                <a:spcPts val="600"/>
              </a:spcBef>
              <a:buFont typeface="Arial"/>
              <a:buChar char="•"/>
            </a:pPr>
            <a:r>
              <a:rPr lang="en-US"/>
              <a:t>1990,2008 &amp; Dotcom – years of recession </a:t>
            </a:r>
            <a:endParaRPr lang="en-US">
              <a:cs typeface="Calibri"/>
            </a:endParaRPr>
          </a:p>
          <a:p>
            <a:pPr marL="179705" indent="-179705">
              <a:spcBef>
                <a:spcPts val="600"/>
              </a:spcBef>
              <a:buFont typeface="Arial"/>
              <a:buChar char="•"/>
            </a:pPr>
            <a:r>
              <a:rPr lang="en-US"/>
              <a:t>Chose S&amp;P500, NASDAQ, and Russell 2000 because it gives good representation of market </a:t>
            </a:r>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a:p>
        </p:txBody>
      </p:sp>
    </p:spTree>
    <p:extLst>
      <p:ext uri="{BB962C8B-B14F-4D97-AF65-F5344CB8AC3E}">
        <p14:creationId xmlns:p14="http://schemas.microsoft.com/office/powerpoint/2010/main" val="316517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pPr>
            <a:r>
              <a:rPr lang="en-US" b="1">
                <a:cs typeface="Calibri" panose="020F0502020204030204"/>
              </a:rPr>
              <a:t>Presenter:  </a:t>
            </a:r>
            <a:r>
              <a:rPr lang="en-US" b="1" err="1">
                <a:cs typeface="Calibri" panose="020F0502020204030204"/>
              </a:rPr>
              <a:t>MIchael</a:t>
            </a:r>
            <a:r>
              <a:rPr lang="en-US" b="1">
                <a:cs typeface="Calibri" panose="020F0502020204030204"/>
              </a:rPr>
              <a:t>, Eric</a:t>
            </a:r>
          </a:p>
          <a:p>
            <a:pPr>
              <a:lnSpc>
                <a:spcPct val="110000"/>
              </a:lnSpc>
              <a:spcBef>
                <a:spcPts val="600"/>
              </a:spcBef>
            </a:pPr>
            <a:endParaRPr lang="en-US" b="1">
              <a:cs typeface="Calibri" panose="020F0502020204030204"/>
            </a:endParaRPr>
          </a:p>
          <a:p>
            <a:pPr>
              <a:lnSpc>
                <a:spcPct val="110000"/>
              </a:lnSpc>
              <a:spcBef>
                <a:spcPts val="600"/>
              </a:spcBef>
            </a:pPr>
            <a:r>
              <a:rPr lang="en-US" b="1">
                <a:cs typeface="Calibri" panose="020F0502020204030204"/>
              </a:rPr>
              <a:t>Michael Script : </a:t>
            </a:r>
            <a:r>
              <a:rPr lang="en-US">
                <a:cs typeface="Calibri"/>
              </a:rPr>
              <a:t>When first receiving the CREA data, we discovered data that we needed clean up the date column, which had a short form Date 3 Letters followed by an apostrophe. We had to create a naming convention to match our datasets, and ended up using Pandas Documentation to  use .Replace to clean up our dates.</a:t>
            </a:r>
          </a:p>
          <a:p>
            <a:pPr>
              <a:lnSpc>
                <a:spcPct val="110000"/>
              </a:lnSpc>
              <a:spcBef>
                <a:spcPts val="600"/>
              </a:spcBef>
            </a:pPr>
            <a:endParaRPr lang="en-US">
              <a:cs typeface="Calibri"/>
            </a:endParaRPr>
          </a:p>
          <a:p>
            <a:pPr>
              <a:lnSpc>
                <a:spcPct val="110000"/>
              </a:lnSpc>
              <a:spcBef>
                <a:spcPts val="600"/>
              </a:spcBef>
            </a:pPr>
            <a:r>
              <a:rPr lang="en-US">
                <a:cs typeface="Calibri"/>
              </a:rPr>
              <a:t>Eric Script: When plotting the housing data and stock data, there were issues because the housing data was presented as monthly data. The API would not allow a large amount of calls for monthly data, therefore the data needed be converted with python. This function seen below is what was used to convert the daily stock data into average monthly stock data</a:t>
            </a:r>
            <a:endParaRPr lang="en-US"/>
          </a:p>
          <a:p>
            <a:pPr>
              <a:lnSpc>
                <a:spcPct val="110000"/>
              </a:lnSpc>
              <a:spcBef>
                <a:spcPts val="600"/>
              </a:spcBef>
            </a:pPr>
            <a:endParaRPr lang="en-US" b="1"/>
          </a:p>
          <a:p>
            <a:pPr>
              <a:lnSpc>
                <a:spcPct val="110000"/>
              </a:lnSpc>
              <a:spcBef>
                <a:spcPts val="600"/>
              </a:spcBef>
            </a:pPr>
            <a:r>
              <a:rPr lang="en-US" b="1"/>
              <a:t>Data Cleanup &amp; Exploration</a:t>
            </a:r>
            <a:endParaRPr lang="en-US" b="1">
              <a:cs typeface="Calibri" panose="020F0502020204030204"/>
            </a:endParaRPr>
          </a:p>
          <a:p>
            <a:pPr>
              <a:lnSpc>
                <a:spcPct val="110000"/>
              </a:lnSpc>
              <a:spcBef>
                <a:spcPts val="600"/>
              </a:spcBef>
            </a:pPr>
            <a:endParaRPr lang="en-US" b="1"/>
          </a:p>
          <a:p>
            <a:pPr>
              <a:lnSpc>
                <a:spcPct val="110000"/>
              </a:lnSpc>
              <a:spcBef>
                <a:spcPts val="600"/>
              </a:spcBef>
            </a:pPr>
            <a:endParaRPr lang="en-US" b="1"/>
          </a:p>
          <a:p>
            <a:r>
              <a:rPr lang="en-US" b="1"/>
              <a:t> * Describe the exploration and cleanup process: </a:t>
            </a:r>
            <a:r>
              <a:rPr lang="en-US"/>
              <a:t>What's on the slides </a:t>
            </a:r>
            <a:endParaRPr lang="en-US">
              <a:cs typeface="Calibri" panose="020F0502020204030204"/>
            </a:endParaRPr>
          </a:p>
          <a:p>
            <a:r>
              <a:rPr lang="en-US" b="1"/>
              <a:t>  * Discuss insights you had while exploring the data that you didn't anticipate: </a:t>
            </a:r>
            <a:r>
              <a:rPr lang="en-US"/>
              <a:t>Didn't anticipate that,</a:t>
            </a:r>
            <a:endParaRPr lang="en-US" b="1">
              <a:cs typeface="Calibri"/>
            </a:endParaRPr>
          </a:p>
          <a:p>
            <a:r>
              <a:rPr lang="en-US" b="1"/>
              <a:t>  * Discuss any problems that arose after exploring the data, and how you resolved them</a:t>
            </a:r>
            <a:endParaRPr lang="en-US" b="1">
              <a:cs typeface="Calibri"/>
            </a:endParaRPr>
          </a:p>
          <a:p>
            <a:r>
              <a:rPr lang="en-US" b="1"/>
              <a:t>  * Present and discuss interesting figures developed during exploration, ideally with the help of </a:t>
            </a:r>
            <a:r>
              <a:rPr lang="en-US" b="1" err="1"/>
              <a:t>Jupyter</a:t>
            </a:r>
            <a:r>
              <a:rPr lang="en-US" b="1"/>
              <a:t> Notebook</a:t>
            </a:r>
            <a:endParaRPr lang="en-US" b="1">
              <a:cs typeface="Calibri"/>
            </a:endParaRPr>
          </a:p>
          <a:p>
            <a:endParaRPr lang="en-US">
              <a:cs typeface="+mn-lt"/>
            </a:endParaRPr>
          </a:p>
          <a:p>
            <a:pPr marL="179705" indent="-179705">
              <a:lnSpc>
                <a:spcPct val="110000"/>
              </a:lnSpc>
              <a:spcBef>
                <a:spcPts val="600"/>
              </a:spcBef>
              <a:buFont typeface="Arial"/>
              <a:buChar char="•"/>
            </a:pPr>
            <a:r>
              <a:rPr lang="en-US"/>
              <a:t>Excel sheet with extra rows of unrelated data</a:t>
            </a:r>
            <a:endParaRPr lang="en-US">
              <a:cs typeface="Calibri" panose="020F0502020204030204"/>
            </a:endParaRPr>
          </a:p>
          <a:p>
            <a:pPr marL="179705" indent="-179705">
              <a:lnSpc>
                <a:spcPct val="110000"/>
              </a:lnSpc>
              <a:spcBef>
                <a:spcPts val="600"/>
              </a:spcBef>
              <a:buFont typeface="Arial"/>
              <a:buChar char="•"/>
            </a:pPr>
            <a:r>
              <a:rPr lang="en-US"/>
              <a:t>Cleanse Date Format.-</a:t>
            </a:r>
            <a:br>
              <a:rPr lang="en-US">
                <a:cs typeface="+mn-lt"/>
              </a:rPr>
            </a:br>
            <a:r>
              <a:rPr lang="en-US"/>
              <a:t>Could not read data without changing data format, data type </a:t>
            </a:r>
            <a:endParaRPr lang="en-US">
              <a:cs typeface="Calibri"/>
            </a:endParaRPr>
          </a:p>
          <a:p>
            <a:pPr marL="179705" indent="-179705">
              <a:lnSpc>
                <a:spcPct val="110000"/>
              </a:lnSpc>
              <a:spcBef>
                <a:spcPts val="600"/>
              </a:spcBef>
              <a:buFont typeface="Arial"/>
              <a:buChar char="•"/>
            </a:pPr>
            <a:endParaRPr lang="en-US">
              <a:cs typeface="Calibri"/>
            </a:endParaRPr>
          </a:p>
          <a:p>
            <a:pPr marL="179705" indent="-179705">
              <a:lnSpc>
                <a:spcPct val="110000"/>
              </a:lnSpc>
              <a:spcBef>
                <a:spcPts val="600"/>
              </a:spcBef>
              <a:buFont typeface="Arial"/>
              <a:buChar char="•"/>
            </a:pPr>
            <a:endParaRPr lang="en-US"/>
          </a:p>
          <a:p>
            <a:pPr marL="179705" indent="-179705">
              <a:lnSpc>
                <a:spcPct val="110000"/>
              </a:lnSpc>
              <a:spcBef>
                <a:spcPts val="600"/>
              </a:spcBef>
              <a:buFont typeface="Arial"/>
              <a:buChar char="•"/>
            </a:pPr>
            <a:endParaRPr lang="en-US"/>
          </a:p>
          <a:p>
            <a:pPr>
              <a:lnSpc>
                <a:spcPct val="110000"/>
              </a:lnSpc>
              <a:spcBef>
                <a:spcPts val="600"/>
              </a:spcBef>
            </a:pPr>
            <a:r>
              <a:rPr lang="en-US"/>
              <a:t>Stock Data Challenges- </a:t>
            </a:r>
            <a:endParaRPr lang="en-US">
              <a:cs typeface="Calibri"/>
            </a:endParaRPr>
          </a:p>
          <a:p>
            <a:pPr>
              <a:lnSpc>
                <a:spcPct val="110000"/>
              </a:lnSpc>
              <a:spcBef>
                <a:spcPts val="600"/>
              </a:spcBef>
            </a:pPr>
            <a:endParaRPr lang="en-US">
              <a:cs typeface="Calibri"/>
            </a:endParaRPr>
          </a:p>
          <a:p>
            <a:pPr>
              <a:lnSpc>
                <a:spcPct val="110000"/>
              </a:lnSpc>
              <a:spcBef>
                <a:spcPts val="600"/>
              </a:spcBef>
            </a:pPr>
            <a:endParaRPr lang="en-US">
              <a:cs typeface="Calibri"/>
            </a:endParaRPr>
          </a:p>
          <a:p>
            <a:pPr>
              <a:lnSpc>
                <a:spcPct val="110000"/>
              </a:lnSpc>
              <a:spcBef>
                <a:spcPts val="600"/>
              </a:spcBef>
            </a:pPr>
            <a:endParaRPr lang="en-US">
              <a:cs typeface="Calibri"/>
            </a:endParaRPr>
          </a:p>
          <a:p>
            <a:pPr marL="0" indent="0">
              <a:lnSpc>
                <a:spcPct val="110000"/>
              </a:lnSpc>
              <a:spcBef>
                <a:spcPts val="600"/>
              </a:spcBef>
              <a:buFont typeface="Arial"/>
              <a:buNone/>
            </a:pPr>
            <a:r>
              <a:rPr lang="en-US"/>
              <a:t>Combined Data </a:t>
            </a:r>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ru-RU" smtClean="0"/>
              <a:t>8</a:t>
            </a:fld>
            <a:endParaRPr lang="ru-RU"/>
          </a:p>
        </p:txBody>
      </p:sp>
    </p:spTree>
    <p:extLst>
      <p:ext uri="{BB962C8B-B14F-4D97-AF65-F5344CB8AC3E}">
        <p14:creationId xmlns:p14="http://schemas.microsoft.com/office/powerpoint/2010/main" val="46714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pPr>
            <a:r>
              <a:rPr lang="en-US" b="1">
                <a:cs typeface="Calibri" panose="020F0502020204030204"/>
              </a:rPr>
              <a:t>Presenter- Andrew </a:t>
            </a:r>
          </a:p>
          <a:p>
            <a:pPr>
              <a:lnSpc>
                <a:spcPct val="110000"/>
              </a:lnSpc>
              <a:spcBef>
                <a:spcPts val="600"/>
              </a:spcBef>
            </a:pPr>
            <a:endParaRPr lang="en-US" b="1">
              <a:cs typeface="Calibri" panose="020F0502020204030204"/>
            </a:endParaRPr>
          </a:p>
          <a:p>
            <a:pPr>
              <a:lnSpc>
                <a:spcPct val="110000"/>
              </a:lnSpc>
              <a:spcBef>
                <a:spcPts val="600"/>
              </a:spcBef>
            </a:pPr>
            <a:r>
              <a:rPr lang="en-US" b="1"/>
              <a:t>Data Cleanup &amp; Exploration</a:t>
            </a:r>
            <a:endParaRPr lang="en-US"/>
          </a:p>
          <a:p>
            <a:r>
              <a:rPr lang="en-US" b="1"/>
              <a:t> * Describe the exploration and cleanup process: </a:t>
            </a:r>
            <a:endParaRPr lang="en-US"/>
          </a:p>
          <a:p>
            <a:r>
              <a:rPr lang="en-US" b="1"/>
              <a:t>  * Discuss insights you had while exploring the data that you didn't anticipate: </a:t>
            </a:r>
            <a:endParaRPr lang="en-US"/>
          </a:p>
          <a:p>
            <a:r>
              <a:rPr lang="en-US" b="1"/>
              <a:t>  * Discuss any problems that arose after exploring the data, and how you resolved them</a:t>
            </a:r>
            <a:endParaRPr lang="en-US"/>
          </a:p>
          <a:p>
            <a:r>
              <a:rPr lang="en-US" b="1"/>
              <a:t>  * Present and discuss interesting figures developed during exploration, ideally with the help of </a:t>
            </a:r>
            <a:r>
              <a:rPr lang="en-US" b="1" err="1"/>
              <a:t>Jupyter</a:t>
            </a:r>
            <a:r>
              <a:rPr lang="en-US" b="1"/>
              <a:t> Notebook</a:t>
            </a:r>
            <a:endParaRPr lang="en-US"/>
          </a:p>
        </p:txBody>
      </p:sp>
      <p:sp>
        <p:nvSpPr>
          <p:cNvPr id="4" name="Slide Number Placeholder 3"/>
          <p:cNvSpPr>
            <a:spLocks noGrp="1"/>
          </p:cNvSpPr>
          <p:nvPr>
            <p:ph type="sldNum" sz="quarter" idx="5"/>
          </p:nvPr>
        </p:nvSpPr>
        <p:spPr/>
        <p:txBody>
          <a:bodyPr/>
          <a:lstStyle/>
          <a:p>
            <a:fld id="{53D78A92-0141-4330-8F3E-FAADFAC23844}" type="slidenum">
              <a:rPr lang="ru-RU" smtClean="0"/>
              <a:t>9</a:t>
            </a:fld>
            <a:endParaRPr lang="ru-RU"/>
          </a:p>
        </p:txBody>
      </p:sp>
    </p:spTree>
    <p:extLst>
      <p:ext uri="{BB962C8B-B14F-4D97-AF65-F5344CB8AC3E}">
        <p14:creationId xmlns:p14="http://schemas.microsoft.com/office/powerpoint/2010/main" val="13901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a:t> </a:t>
            </a:r>
            <a:endParaRPr lang="ru-RU"/>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a:t>PRESENTATION</a:t>
            </a:r>
            <a:br>
              <a:rPr lang="ru-RU"/>
            </a:br>
            <a:r>
              <a:rPr lang="en-US"/>
              <a:t>TITLE</a:t>
            </a:r>
            <a:endParaRPr lang="ru-RU"/>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a:t>Presentation</a:t>
            </a:r>
            <a:br>
              <a:rPr lang="en-US"/>
            </a:br>
            <a:r>
              <a:rPr lang="en-US"/>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a:t> </a:t>
            </a:r>
            <a:endParaRPr lang="ru-RU"/>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a:t>THANK</a:t>
            </a:r>
            <a:br>
              <a:rPr lang="en-US"/>
            </a:br>
            <a:r>
              <a:rPr lang="en-US"/>
              <a:t>YOU!</a:t>
            </a:r>
            <a:endParaRPr lang="ru-RU"/>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a:t>Alexander</a:t>
            </a:r>
            <a:br>
              <a:rPr lang="en-US"/>
            </a:br>
            <a:r>
              <a:rPr lang="en-US" err="1"/>
              <a:t>Martensson</a:t>
            </a:r>
            <a:endParaRPr lang="en-US"/>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a:t> </a:t>
            </a:r>
            <a:endParaRPr lang="ru-RU"/>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a:t>PRESENTATION</a:t>
            </a:r>
            <a:br>
              <a:rPr lang="ru-RU"/>
            </a:br>
            <a:r>
              <a:rPr lang="en-US"/>
              <a:t>TITLE</a:t>
            </a:r>
            <a:endParaRPr lang="ru-RU"/>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a:t>DIVIDER SLIDE</a:t>
            </a:r>
            <a:endParaRPr lang="ru-RU"/>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a:t>EMPTY SLIDE</a:t>
            </a:r>
            <a:endParaRPr lang="ru-RU"/>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a:t>DIVIDER SLIDE</a:t>
            </a:r>
            <a:endParaRPr lang="ru-RU"/>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a:t>1</a:t>
            </a:r>
            <a:endParaRPr lang="ru-RU"/>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a:t>2</a:t>
            </a:r>
            <a:endParaRPr lang="ru-RU"/>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a:t>3</a:t>
            </a:r>
            <a:endParaRPr lang="ru-RU"/>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a:t>HOW TO USE THIS TEMPALTE</a:t>
            </a:r>
            <a:endParaRPr lang="ru-RU"/>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a:t>TEXT LAYOUT 1</a:t>
            </a:r>
            <a:endParaRPr lang="ru-RU"/>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a:t>TEXT LAYOUT 2</a:t>
            </a:r>
            <a:endParaRPr lang="ru-RU"/>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a:t>COMPARISON</a:t>
            </a:r>
            <a:endParaRPr lang="ru-RU"/>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a:t>CHART</a:t>
            </a:r>
            <a:br>
              <a:rPr lang="en-US"/>
            </a:br>
            <a:r>
              <a:rPr lang="en-US"/>
              <a:t>SLIDE</a:t>
            </a:r>
            <a:endParaRPr lang="ru-RU"/>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a:t>TABLE</a:t>
            </a:r>
            <a:br>
              <a:rPr lang="en-US"/>
            </a:br>
            <a:r>
              <a:rPr lang="en-US"/>
              <a:t>SLIDE</a:t>
            </a:r>
            <a:endParaRPr lang="ru-RU"/>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a:t>BIG IMAGE SLIDE</a:t>
            </a:r>
            <a:endParaRPr lang="ru-RU"/>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a:t>VIDEO SLIDE</a:t>
            </a:r>
            <a:endParaRPr lang="ru-RU"/>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a:t>ADD A FOOTER</a:t>
            </a:r>
            <a:endParaRPr lang="ru-RU"/>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www.prosper.org.au/2012/10/04/written-off-negative-gearing-repo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building, cage, net, holding&#10;&#10;Description automatically generated">
            <a:extLst>
              <a:ext uri="{FF2B5EF4-FFF2-40B4-BE49-F238E27FC236}">
                <a16:creationId xmlns:a16="http://schemas.microsoft.com/office/drawing/2014/main" id="{F246E67C-D1D7-4715-B2FA-A86C431A9BA9}"/>
              </a:ext>
            </a:extLst>
          </p:cNvPr>
          <p:cNvPicPr>
            <a:picLocks noGrp="1" noChangeAspect="1"/>
          </p:cNvPicPr>
          <p:nvPr>
            <p:ph type="pic" sz="quarter" idx="22"/>
          </p:nvPr>
        </p:nvPicPr>
        <p:blipFill rotWithShape="1">
          <a:blip r:embed="rId3"/>
          <a:srcRect l="4254" r="6632" b="-1"/>
          <a:stretch/>
        </p:blipFill>
        <p:spPr>
          <a:xfrm>
            <a:off x="3703751" y="0"/>
            <a:ext cx="9155634" cy="6857990"/>
          </a:xfrm>
          <a:no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262020" y="873636"/>
            <a:ext cx="4289659" cy="2195496"/>
          </a:xfrm>
        </p:spPr>
        <p:txBody>
          <a:bodyPr anchor="ctr">
            <a:normAutofit fontScale="90000"/>
          </a:bodyPr>
          <a:lstStyle/>
          <a:p>
            <a:r>
              <a:rPr lang="en-US"/>
              <a:t>Market Booms &amp; Busts:</a:t>
            </a:r>
            <a:endParaRPr lang="ru-RU"/>
          </a:p>
        </p:txBody>
      </p:sp>
      <p:sp>
        <p:nvSpPr>
          <p:cNvPr id="17" name="Text Placeholder 3">
            <a:extLst>
              <a:ext uri="{FF2B5EF4-FFF2-40B4-BE49-F238E27FC236}">
                <a16:creationId xmlns:a16="http://schemas.microsoft.com/office/drawing/2014/main" id="{EED4D46B-33B0-4ADF-8CD5-83B75666AD4D}"/>
              </a:ext>
            </a:extLst>
          </p:cNvPr>
          <p:cNvSpPr>
            <a:spLocks noGrp="1"/>
          </p:cNvSpPr>
          <p:nvPr>
            <p:ph type="body" sz="quarter" idx="13"/>
          </p:nvPr>
        </p:nvSpPr>
        <p:spPr>
          <a:xfrm>
            <a:off x="262020" y="3609977"/>
            <a:ext cx="4289659" cy="1540236"/>
          </a:xfrm>
        </p:spPr>
        <p:txBody>
          <a:bodyPr vert="horz" lIns="91440" tIns="45720" rIns="91440" bIns="45720" rtlCol="0" anchor="t">
            <a:normAutofit/>
          </a:bodyPr>
          <a:lstStyle/>
          <a:p>
            <a:r>
              <a:rPr lang="en-US" sz="2800" b="1"/>
              <a:t>Canadian Housing Analysis</a:t>
            </a:r>
            <a:endParaRPr lang="en-US"/>
          </a:p>
        </p:txBody>
      </p:sp>
      <p:sp>
        <p:nvSpPr>
          <p:cNvPr id="31" name="Text Placeholder 4">
            <a:extLst>
              <a:ext uri="{FF2B5EF4-FFF2-40B4-BE49-F238E27FC236}">
                <a16:creationId xmlns:a16="http://schemas.microsoft.com/office/drawing/2014/main" id="{E4C1BF6D-2B83-49B4-A62C-F99E884D9BDB}"/>
              </a:ext>
            </a:extLst>
          </p:cNvPr>
          <p:cNvSpPr>
            <a:spLocks noGrp="1"/>
          </p:cNvSpPr>
          <p:nvPr>
            <p:ph type="body" sz="quarter" idx="21"/>
          </p:nvPr>
        </p:nvSpPr>
        <p:spPr>
          <a:xfrm>
            <a:off x="262020" y="5988492"/>
            <a:ext cx="4367531" cy="324417"/>
          </a:xfrm>
        </p:spPr>
        <p:txBody>
          <a:bodyPr/>
          <a:lstStyle/>
          <a:p>
            <a:r>
              <a:rPr lang="en-US" sz="1600">
                <a:solidFill>
                  <a:srgbClr val="F7F1E4"/>
                </a:solidFill>
              </a:rPr>
              <a:t>March 27</a:t>
            </a:r>
            <a:r>
              <a:rPr lang="en-US" sz="1600" baseline="30000">
                <a:solidFill>
                  <a:srgbClr val="F7F1E4"/>
                </a:solidFill>
              </a:rPr>
              <a:t>th, </a:t>
            </a:r>
            <a:r>
              <a:rPr lang="en-US" sz="1600">
                <a:solidFill>
                  <a:srgbClr val="F7F1E4"/>
                </a:solidFill>
              </a:rPr>
              <a:t>2020</a:t>
            </a:r>
          </a:p>
        </p:txBody>
      </p:sp>
      <p:sp>
        <p:nvSpPr>
          <p:cNvPr id="33" name="Text Placeholder 5">
            <a:extLst>
              <a:ext uri="{FF2B5EF4-FFF2-40B4-BE49-F238E27FC236}">
                <a16:creationId xmlns:a16="http://schemas.microsoft.com/office/drawing/2014/main" id="{6E0956CF-497C-43C9-B5A4-E1FCD201C475}"/>
              </a:ext>
            </a:extLst>
          </p:cNvPr>
          <p:cNvSpPr>
            <a:spLocks noGrp="1"/>
          </p:cNvSpPr>
          <p:nvPr>
            <p:ph type="body" sz="quarter" idx="20"/>
          </p:nvPr>
        </p:nvSpPr>
        <p:spPr>
          <a:xfrm>
            <a:off x="262020" y="5023804"/>
            <a:ext cx="4066140" cy="418449"/>
          </a:xfrm>
        </p:spPr>
        <p:txBody>
          <a:bodyPr vert="horz" lIns="91440" tIns="45720" rIns="91440" bIns="45720" rtlCol="0" anchor="t">
            <a:noAutofit/>
          </a:bodyPr>
          <a:lstStyle/>
          <a:p>
            <a:r>
              <a:rPr lang="en-US" sz="1800" b="1">
                <a:solidFill>
                  <a:srgbClr val="F7F1E4"/>
                </a:solidFill>
              </a:rPr>
              <a:t>Presented by: </a:t>
            </a:r>
          </a:p>
          <a:p>
            <a:r>
              <a:rPr lang="en-US" sz="1800" b="1">
                <a:solidFill>
                  <a:srgbClr val="F7F1E4"/>
                </a:solidFill>
              </a:rPr>
              <a:t>THE CHAMPS	</a:t>
            </a:r>
          </a:p>
        </p:txBody>
      </p:sp>
      <p:sp>
        <p:nvSpPr>
          <p:cNvPr id="3" name="Slide Number Placeholder 2" hidden="1">
            <a:extLst>
              <a:ext uri="{FF2B5EF4-FFF2-40B4-BE49-F238E27FC236}">
                <a16:creationId xmlns:a16="http://schemas.microsoft.com/office/drawing/2014/main" id="{EA534D36-FD98-42BC-977C-D6843E425B7B}"/>
              </a:ext>
            </a:extLst>
          </p:cNvPr>
          <p:cNvSpPr>
            <a:spLocks noGrp="1"/>
          </p:cNvSpPr>
          <p:nvPr>
            <p:ph type="sldNum" sz="quarter" idx="4294967295"/>
          </p:nvPr>
        </p:nvSpPr>
        <p:spPr>
          <a:xfrm>
            <a:off x="10730162" y="6002372"/>
            <a:ext cx="549442" cy="365125"/>
          </a:xfrm>
        </p:spPr>
        <p:txBody>
          <a:bodyPr/>
          <a:lstStyle/>
          <a:p>
            <a:pPr>
              <a:spcAft>
                <a:spcPts val="600"/>
              </a:spcAft>
            </a:pPr>
            <a:fld id="{D495E168-DA5E-4888-8D8A-92B118324C14}" type="slidenum">
              <a:rPr lang="ru-RU" smtClean="0"/>
              <a:pPr>
                <a:spcAft>
                  <a:spcPts val="600"/>
                </a:spcAft>
              </a:pPr>
              <a:t>1</a:t>
            </a:fld>
            <a:endParaRPr lang="ru-RU"/>
          </a:p>
        </p:txBody>
      </p:sp>
      <p:sp>
        <p:nvSpPr>
          <p:cNvPr id="8" name="Oval 7">
            <a:extLst>
              <a:ext uri="{FF2B5EF4-FFF2-40B4-BE49-F238E27FC236}">
                <a16:creationId xmlns:a16="http://schemas.microsoft.com/office/drawing/2014/main" id="{4B12E161-54D8-42DE-95C6-C16AE5840762}"/>
              </a:ext>
            </a:extLst>
          </p:cNvPr>
          <p:cNvSpPr/>
          <p:nvPr/>
        </p:nvSpPr>
        <p:spPr>
          <a:xfrm>
            <a:off x="2174232" y="4899104"/>
            <a:ext cx="1338804" cy="1300222"/>
          </a:xfrm>
          <a:prstGeom prst="ellipse">
            <a:avLst/>
          </a:prstGeom>
          <a:solidFill>
            <a:schemeClr val="bg1"/>
          </a:solidFill>
          <a:ln w="12700" cap="flat">
            <a:noFill/>
            <a:prstDash val="solid"/>
            <a:miter/>
          </a:ln>
        </p:spPr>
        <p:txBody>
          <a:bodyPr rtlCol="0" anchor="ctr"/>
          <a:lstStyle/>
          <a:p>
            <a:pPr algn="l"/>
            <a:endParaRPr lang="en-US"/>
          </a:p>
        </p:txBody>
      </p:sp>
      <p:pic>
        <p:nvPicPr>
          <p:cNvPr id="9" name="Picture 9" descr="A picture containing drawing, window&#10;&#10;Description generated with very high confidence">
            <a:extLst>
              <a:ext uri="{FF2B5EF4-FFF2-40B4-BE49-F238E27FC236}">
                <a16:creationId xmlns:a16="http://schemas.microsoft.com/office/drawing/2014/main" id="{48DE3A5C-5A87-4895-8F78-78D99A416725}"/>
              </a:ext>
            </a:extLst>
          </p:cNvPr>
          <p:cNvPicPr>
            <a:picLocks noChangeAspect="1"/>
          </p:cNvPicPr>
          <p:nvPr/>
        </p:nvPicPr>
        <p:blipFill>
          <a:blip r:embed="rId4"/>
          <a:stretch>
            <a:fillRect/>
          </a:stretch>
        </p:blipFill>
        <p:spPr>
          <a:xfrm>
            <a:off x="2486629" y="5278402"/>
            <a:ext cx="717632" cy="371629"/>
          </a:xfrm>
          <a:prstGeom prst="rect">
            <a:avLst/>
          </a:prstGeom>
        </p:spPr>
      </p:pic>
      <p:pic>
        <p:nvPicPr>
          <p:cNvPr id="13" name="Graphic 13" descr="Monitor">
            <a:extLst>
              <a:ext uri="{FF2B5EF4-FFF2-40B4-BE49-F238E27FC236}">
                <a16:creationId xmlns:a16="http://schemas.microsoft.com/office/drawing/2014/main" id="{33FFB869-343A-47B7-81C6-155DBC1C6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497" y="4978078"/>
            <a:ext cx="1155539" cy="1165185"/>
          </a:xfrm>
          <a:prstGeom prst="rect">
            <a:avLst/>
          </a:prstGeom>
        </p:spPr>
      </p:pic>
    </p:spTree>
    <p:extLst>
      <p:ext uri="{BB962C8B-B14F-4D97-AF65-F5344CB8AC3E}">
        <p14:creationId xmlns:p14="http://schemas.microsoft.com/office/powerpoint/2010/main" val="1106630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156716" y="1394338"/>
            <a:ext cx="3212741" cy="1524185"/>
          </a:xfrm>
        </p:spPr>
        <p:txBody>
          <a:bodyPr>
            <a:normAutofit/>
          </a:bodyPr>
          <a:lstStyle/>
          <a:p>
            <a:r>
              <a:rPr lang="en-US" sz="2800"/>
              <a:t>Data Consolidation:</a:t>
            </a:r>
            <a:endParaRPr lang="en-US" sz="2800">
              <a:ea typeface="Verdana"/>
              <a:cs typeface="Verdana"/>
            </a:endParaRPr>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224235" y="3053544"/>
            <a:ext cx="2825496" cy="2154741"/>
          </a:xfrm>
        </p:spPr>
        <p:txBody>
          <a:bodyPr vert="horz" lIns="91440" tIns="45720" rIns="91440" bIns="45720" rtlCol="0" anchor="t">
            <a:normAutofit/>
          </a:bodyPr>
          <a:lstStyle/>
          <a:p>
            <a:r>
              <a:rPr lang="en-US"/>
              <a:t>Major Index Stock Prices for 2006-2011</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10</a:t>
            </a:fld>
            <a:endParaRPr lang="ru-RU"/>
          </a:p>
        </p:txBody>
      </p:sp>
      <p:pic>
        <p:nvPicPr>
          <p:cNvPr id="3" name="Picture 5" descr="A close up of a map&#10;&#10;Description generated with very high confidence">
            <a:extLst>
              <a:ext uri="{FF2B5EF4-FFF2-40B4-BE49-F238E27FC236}">
                <a16:creationId xmlns:a16="http://schemas.microsoft.com/office/drawing/2014/main" id="{4D12375F-80C5-41EA-9FA8-1D46F8F81954}"/>
              </a:ext>
            </a:extLst>
          </p:cNvPr>
          <p:cNvPicPr>
            <a:picLocks noChangeAspect="1"/>
          </p:cNvPicPr>
          <p:nvPr/>
        </p:nvPicPr>
        <p:blipFill>
          <a:blip r:embed="rId3"/>
          <a:stretch>
            <a:fillRect/>
          </a:stretch>
        </p:blipFill>
        <p:spPr>
          <a:xfrm>
            <a:off x="3422650" y="1399118"/>
            <a:ext cx="8437032" cy="4239681"/>
          </a:xfrm>
          <a:prstGeom prst="rect">
            <a:avLst/>
          </a:prstGeom>
        </p:spPr>
      </p:pic>
    </p:spTree>
    <p:extLst>
      <p:ext uri="{BB962C8B-B14F-4D97-AF65-F5344CB8AC3E}">
        <p14:creationId xmlns:p14="http://schemas.microsoft.com/office/powerpoint/2010/main" val="392994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11</a:t>
            </a:fld>
            <a:endParaRPr lang="ru-RU"/>
          </a:p>
        </p:txBody>
      </p:sp>
      <p:sp>
        <p:nvSpPr>
          <p:cNvPr id="9" name="Title 3">
            <a:extLst>
              <a:ext uri="{FF2B5EF4-FFF2-40B4-BE49-F238E27FC236}">
                <a16:creationId xmlns:a16="http://schemas.microsoft.com/office/drawing/2014/main" id="{A12A2903-6253-4577-8E97-11472F9DBF92}"/>
              </a:ext>
            </a:extLst>
          </p:cNvPr>
          <p:cNvSpPr txBox="1">
            <a:spLocks/>
          </p:cNvSpPr>
          <p:nvPr/>
        </p:nvSpPr>
        <p:spPr bwMode="grayWhite">
          <a:xfrm>
            <a:off x="156716" y="1394338"/>
            <a:ext cx="3212741"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2800"/>
              <a:t>Data Consolidation:</a:t>
            </a:r>
            <a:endParaRPr lang="en-US" sz="2800">
              <a:ea typeface="Verdana"/>
              <a:cs typeface="Verdana"/>
            </a:endParaRPr>
          </a:p>
        </p:txBody>
      </p:sp>
      <p:sp>
        <p:nvSpPr>
          <p:cNvPr id="15" name="Text Placeholder 4">
            <a:extLst>
              <a:ext uri="{FF2B5EF4-FFF2-40B4-BE49-F238E27FC236}">
                <a16:creationId xmlns:a16="http://schemas.microsoft.com/office/drawing/2014/main" id="{A9FAEB8F-B561-4EE9-9EB0-03B6927AACF9}"/>
              </a:ext>
            </a:extLst>
          </p:cNvPr>
          <p:cNvSpPr>
            <a:spLocks noGrp="1"/>
          </p:cNvSpPr>
          <p:nvPr>
            <p:ph type="body" sz="quarter" idx="13"/>
          </p:nvPr>
        </p:nvSpPr>
        <p:spPr bwMode="grayWhite">
          <a:xfrm>
            <a:off x="224235" y="3159646"/>
            <a:ext cx="2825496" cy="2154741"/>
          </a:xfrm>
        </p:spPr>
        <p:txBody>
          <a:bodyPr vert="horz" lIns="91440" tIns="45720" rIns="91440" bIns="45720" rtlCol="0" anchor="t">
            <a:normAutofit/>
          </a:bodyPr>
          <a:lstStyle/>
          <a:p>
            <a:r>
              <a:rPr lang="en-US"/>
              <a:t>Combined S&amp;P 500, Nasdaq and Russell 2000</a:t>
            </a:r>
          </a:p>
          <a:p>
            <a:endParaRPr lang="en-US"/>
          </a:p>
          <a:p>
            <a:endParaRPr lang="en-US"/>
          </a:p>
          <a:p>
            <a:endParaRPr lang="en-US"/>
          </a:p>
          <a:p>
            <a:endParaRPr lang="en-US"/>
          </a:p>
          <a:p>
            <a:endParaRPr lang="en-US"/>
          </a:p>
        </p:txBody>
      </p:sp>
      <p:pic>
        <p:nvPicPr>
          <p:cNvPr id="3" name="Picture 3" descr="A close up of a map&#10;&#10;Description generated with high confidence">
            <a:extLst>
              <a:ext uri="{FF2B5EF4-FFF2-40B4-BE49-F238E27FC236}">
                <a16:creationId xmlns:a16="http://schemas.microsoft.com/office/drawing/2014/main" id="{D29E34EC-7594-4F7F-A89C-D3C60766447A}"/>
              </a:ext>
            </a:extLst>
          </p:cNvPr>
          <p:cNvPicPr>
            <a:picLocks noChangeAspect="1"/>
          </p:cNvPicPr>
          <p:nvPr/>
        </p:nvPicPr>
        <p:blipFill>
          <a:blip r:embed="rId3"/>
          <a:stretch>
            <a:fillRect/>
          </a:stretch>
        </p:blipFill>
        <p:spPr>
          <a:xfrm>
            <a:off x="4040841" y="1398494"/>
            <a:ext cx="7853082" cy="3915335"/>
          </a:xfrm>
          <a:prstGeom prst="rect">
            <a:avLst/>
          </a:prstGeom>
        </p:spPr>
      </p:pic>
    </p:spTree>
    <p:extLst>
      <p:ext uri="{BB962C8B-B14F-4D97-AF65-F5344CB8AC3E}">
        <p14:creationId xmlns:p14="http://schemas.microsoft.com/office/powerpoint/2010/main" val="85071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12</a:t>
            </a:fld>
            <a:endParaRPr lang="ru-RU"/>
          </a:p>
        </p:txBody>
      </p:sp>
      <p:sp>
        <p:nvSpPr>
          <p:cNvPr id="9" name="Title 3">
            <a:extLst>
              <a:ext uri="{FF2B5EF4-FFF2-40B4-BE49-F238E27FC236}">
                <a16:creationId xmlns:a16="http://schemas.microsoft.com/office/drawing/2014/main" id="{A91B8B94-98B4-484B-9DE1-B46988FD8FB4}"/>
              </a:ext>
            </a:extLst>
          </p:cNvPr>
          <p:cNvSpPr txBox="1">
            <a:spLocks/>
          </p:cNvSpPr>
          <p:nvPr/>
        </p:nvSpPr>
        <p:spPr bwMode="grayWhite">
          <a:xfrm>
            <a:off x="156716" y="1394338"/>
            <a:ext cx="3212741"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2800"/>
              <a:t>Data Consolidation:</a:t>
            </a:r>
            <a:endParaRPr lang="en-US" sz="2800">
              <a:ea typeface="Verdana"/>
              <a:cs typeface="Verdana"/>
            </a:endParaRPr>
          </a:p>
        </p:txBody>
      </p:sp>
      <p:pic>
        <p:nvPicPr>
          <p:cNvPr id="11" name="Picture 11" descr="A close up of a map&#10;&#10;Description generated with high confidence">
            <a:extLst>
              <a:ext uri="{FF2B5EF4-FFF2-40B4-BE49-F238E27FC236}">
                <a16:creationId xmlns:a16="http://schemas.microsoft.com/office/drawing/2014/main" id="{5A507DB2-ADD6-4200-8181-1D395DE9C013}"/>
              </a:ext>
            </a:extLst>
          </p:cNvPr>
          <p:cNvPicPr>
            <a:picLocks noChangeAspect="1"/>
          </p:cNvPicPr>
          <p:nvPr/>
        </p:nvPicPr>
        <p:blipFill>
          <a:blip r:embed="rId3"/>
          <a:stretch>
            <a:fillRect/>
          </a:stretch>
        </p:blipFill>
        <p:spPr>
          <a:xfrm>
            <a:off x="3917576" y="1398494"/>
            <a:ext cx="7752229" cy="3870511"/>
          </a:xfrm>
          <a:prstGeom prst="rect">
            <a:avLst/>
          </a:prstGeom>
        </p:spPr>
      </p:pic>
      <p:sp>
        <p:nvSpPr>
          <p:cNvPr id="17" name="Text Placeholder 4">
            <a:extLst>
              <a:ext uri="{FF2B5EF4-FFF2-40B4-BE49-F238E27FC236}">
                <a16:creationId xmlns:a16="http://schemas.microsoft.com/office/drawing/2014/main" id="{33D46166-372D-4D17-8C51-55D7520F05EB}"/>
              </a:ext>
            </a:extLst>
          </p:cNvPr>
          <p:cNvSpPr>
            <a:spLocks noGrp="1"/>
          </p:cNvSpPr>
          <p:nvPr>
            <p:ph type="body" sz="quarter" idx="13"/>
          </p:nvPr>
        </p:nvSpPr>
        <p:spPr bwMode="grayWhite">
          <a:xfrm>
            <a:off x="224235" y="3159646"/>
            <a:ext cx="2825496" cy="2154741"/>
          </a:xfrm>
        </p:spPr>
        <p:txBody>
          <a:bodyPr vert="horz" lIns="91440" tIns="45720" rIns="91440" bIns="45720" rtlCol="0" anchor="t">
            <a:normAutofit/>
          </a:bodyPr>
          <a:lstStyle/>
          <a:p>
            <a:r>
              <a:rPr lang="en-US"/>
              <a:t>Combined S&amp;P 500, Nasdaq and Russell 2000</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08139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13</a:t>
            </a:fld>
            <a:endParaRPr lang="ru-RU"/>
          </a:p>
        </p:txBody>
      </p:sp>
      <p:sp>
        <p:nvSpPr>
          <p:cNvPr id="9" name="Title 3">
            <a:extLst>
              <a:ext uri="{FF2B5EF4-FFF2-40B4-BE49-F238E27FC236}">
                <a16:creationId xmlns:a16="http://schemas.microsoft.com/office/drawing/2014/main" id="{B052A2C4-AB37-4F19-A4E2-1C0546931D29}"/>
              </a:ext>
            </a:extLst>
          </p:cNvPr>
          <p:cNvSpPr txBox="1">
            <a:spLocks/>
          </p:cNvSpPr>
          <p:nvPr/>
        </p:nvSpPr>
        <p:spPr bwMode="grayWhite">
          <a:xfrm>
            <a:off x="156716" y="1394338"/>
            <a:ext cx="3212741"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2800"/>
              <a:t>Data Consolidation:</a:t>
            </a:r>
            <a:endParaRPr lang="en-US" sz="2800">
              <a:ea typeface="Verdana"/>
              <a:cs typeface="Verdana"/>
            </a:endParaRPr>
          </a:p>
        </p:txBody>
      </p:sp>
      <p:sp>
        <p:nvSpPr>
          <p:cNvPr id="3" name="Text Placeholder 4">
            <a:extLst>
              <a:ext uri="{FF2B5EF4-FFF2-40B4-BE49-F238E27FC236}">
                <a16:creationId xmlns:a16="http://schemas.microsoft.com/office/drawing/2014/main" id="{7775782E-BF18-4197-AE54-2CFA35D036CE}"/>
              </a:ext>
            </a:extLst>
          </p:cNvPr>
          <p:cNvSpPr>
            <a:spLocks noGrp="1"/>
          </p:cNvSpPr>
          <p:nvPr>
            <p:ph type="body" sz="quarter" idx="13"/>
          </p:nvPr>
        </p:nvSpPr>
        <p:spPr bwMode="grayWhite">
          <a:xfrm>
            <a:off x="224235" y="3159646"/>
            <a:ext cx="2825496" cy="2154741"/>
          </a:xfrm>
        </p:spPr>
        <p:txBody>
          <a:bodyPr vert="horz" lIns="91440" tIns="45720" rIns="91440" bIns="45720" rtlCol="0" anchor="t">
            <a:normAutofit/>
          </a:bodyPr>
          <a:lstStyle/>
          <a:p>
            <a:r>
              <a:rPr lang="en-US"/>
              <a:t>Combined S&amp;P 500, Nasdaq and Russell 2000</a:t>
            </a:r>
          </a:p>
          <a:p>
            <a:endParaRPr lang="en-US"/>
          </a:p>
          <a:p>
            <a:endParaRPr lang="en-US"/>
          </a:p>
          <a:p>
            <a:endParaRPr lang="en-US"/>
          </a:p>
          <a:p>
            <a:endParaRPr lang="en-US"/>
          </a:p>
          <a:p>
            <a:endParaRPr lang="en-US"/>
          </a:p>
        </p:txBody>
      </p:sp>
      <p:pic>
        <p:nvPicPr>
          <p:cNvPr id="4" name="Picture 4" descr="A close up of a map&#10;&#10;Description generated with high confidence">
            <a:extLst>
              <a:ext uri="{FF2B5EF4-FFF2-40B4-BE49-F238E27FC236}">
                <a16:creationId xmlns:a16="http://schemas.microsoft.com/office/drawing/2014/main" id="{C5F0FBFB-5496-4ECC-9AE1-8E66EA37F4C4}"/>
              </a:ext>
            </a:extLst>
          </p:cNvPr>
          <p:cNvPicPr>
            <a:picLocks noChangeAspect="1"/>
          </p:cNvPicPr>
          <p:nvPr/>
        </p:nvPicPr>
        <p:blipFill>
          <a:blip r:embed="rId3"/>
          <a:stretch>
            <a:fillRect/>
          </a:stretch>
        </p:blipFill>
        <p:spPr>
          <a:xfrm>
            <a:off x="3951194" y="1398494"/>
            <a:ext cx="7942729" cy="3971364"/>
          </a:xfrm>
          <a:prstGeom prst="rect">
            <a:avLst/>
          </a:prstGeom>
        </p:spPr>
      </p:pic>
    </p:spTree>
    <p:extLst>
      <p:ext uri="{BB962C8B-B14F-4D97-AF65-F5344CB8AC3E}">
        <p14:creationId xmlns:p14="http://schemas.microsoft.com/office/powerpoint/2010/main" val="319679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1317173"/>
            <a:ext cx="4276924" cy="1524185"/>
          </a:xfrm>
        </p:spPr>
        <p:txBody>
          <a:bodyPr/>
          <a:lstStyle/>
          <a:p>
            <a:r>
              <a:rPr lang="en-US">
                <a:ea typeface="Verdana"/>
                <a:cs typeface="Verdana"/>
              </a:rPr>
              <a:t>Question 1</a:t>
            </a:r>
            <a:endParaRPr lang="en-US"/>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5171972" cy="2154741"/>
          </a:xfrm>
        </p:spPr>
        <p:txBody>
          <a:bodyPr vert="horz" lIns="91440" tIns="45720" rIns="91440" bIns="45720" rtlCol="0" anchor="t">
            <a:normAutofit/>
          </a:bodyPr>
          <a:lstStyle/>
          <a:p>
            <a:r>
              <a:rPr lang="en-US">
                <a:solidFill>
                  <a:schemeClr val="bg1"/>
                </a:solidFill>
              </a:rPr>
              <a:t>Do housing prices and recession have a positive correlation?</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14</a:t>
            </a:fld>
            <a:endParaRPr lang="ru-RU"/>
          </a:p>
        </p:txBody>
      </p:sp>
      <p:pic>
        <p:nvPicPr>
          <p:cNvPr id="3" name="Picture 5" descr="A close up of a sign&#10;&#10;Description generated with very high confidence">
            <a:extLst>
              <a:ext uri="{FF2B5EF4-FFF2-40B4-BE49-F238E27FC236}">
                <a16:creationId xmlns:a16="http://schemas.microsoft.com/office/drawing/2014/main" id="{15AE6376-51CE-4986-9537-5F807B169CAD}"/>
              </a:ext>
            </a:extLst>
          </p:cNvPr>
          <p:cNvPicPr>
            <a:picLocks noChangeAspect="1"/>
          </p:cNvPicPr>
          <p:nvPr/>
        </p:nvPicPr>
        <p:blipFill>
          <a:blip r:embed="rId3"/>
          <a:stretch>
            <a:fillRect/>
          </a:stretch>
        </p:blipFill>
        <p:spPr>
          <a:xfrm>
            <a:off x="6363419" y="2491021"/>
            <a:ext cx="4942936" cy="2983014"/>
          </a:xfrm>
          <a:prstGeom prst="rect">
            <a:avLst/>
          </a:prstGeom>
        </p:spPr>
      </p:pic>
    </p:spTree>
    <p:extLst>
      <p:ext uri="{BB962C8B-B14F-4D97-AF65-F5344CB8AC3E}">
        <p14:creationId xmlns:p14="http://schemas.microsoft.com/office/powerpoint/2010/main" val="160513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227692" y="1245286"/>
            <a:ext cx="2825496" cy="1524185"/>
          </a:xfrm>
        </p:spPr>
        <p:txBody>
          <a:bodyPr/>
          <a:lstStyle/>
          <a:p>
            <a:r>
              <a:rPr lang="en-US"/>
              <a:t>Data Analysis:</a:t>
            </a:r>
            <a:endParaRPr lang="ru-RU"/>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227692" y="3097587"/>
            <a:ext cx="2825496" cy="2154741"/>
          </a:xfrm>
        </p:spPr>
        <p:txBody>
          <a:bodyPr vert="horz" lIns="91440" tIns="45720" rIns="91440" bIns="45720" rtlCol="0" anchor="t">
            <a:normAutofit/>
          </a:bodyPr>
          <a:lstStyle/>
          <a:p>
            <a:r>
              <a:rPr lang="en-US"/>
              <a:t>Housing Prices vs. Stock Prices Charts </a:t>
            </a:r>
          </a:p>
          <a:p>
            <a:endParaRPr lang="en-US"/>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15</a:t>
            </a:fld>
            <a:endParaRPr lang="ru-RU"/>
          </a:p>
        </p:txBody>
      </p:sp>
      <p:sp>
        <p:nvSpPr>
          <p:cNvPr id="7" name="Chart Placeholder 6">
            <a:extLst>
              <a:ext uri="{FF2B5EF4-FFF2-40B4-BE49-F238E27FC236}">
                <a16:creationId xmlns:a16="http://schemas.microsoft.com/office/drawing/2014/main" id="{952EF1EB-6408-4D38-8083-D05817A30C4B}"/>
              </a:ext>
            </a:extLst>
          </p:cNvPr>
          <p:cNvSpPr>
            <a:spLocks noGrp="1"/>
          </p:cNvSpPr>
          <p:nvPr>
            <p:ph type="chart" sz="quarter" idx="32"/>
          </p:nvPr>
        </p:nvSpPr>
        <p:spPr/>
      </p:sp>
      <p:pic>
        <p:nvPicPr>
          <p:cNvPr id="10" name="Picture 9" descr="A close up of a map&#10;&#10;Description automatically generated">
            <a:extLst>
              <a:ext uri="{FF2B5EF4-FFF2-40B4-BE49-F238E27FC236}">
                <a16:creationId xmlns:a16="http://schemas.microsoft.com/office/drawing/2014/main" id="{AFF69690-30BD-4B5B-9949-7BEDB9B699CF}"/>
              </a:ext>
            </a:extLst>
          </p:cNvPr>
          <p:cNvPicPr>
            <a:picLocks noChangeAspect="1"/>
          </p:cNvPicPr>
          <p:nvPr/>
        </p:nvPicPr>
        <p:blipFill>
          <a:blip r:embed="rId3"/>
          <a:stretch>
            <a:fillRect/>
          </a:stretch>
        </p:blipFill>
        <p:spPr>
          <a:xfrm>
            <a:off x="3282177" y="1633808"/>
            <a:ext cx="8682598" cy="4353402"/>
          </a:xfrm>
          <a:prstGeom prst="rect">
            <a:avLst/>
          </a:prstGeom>
        </p:spPr>
      </p:pic>
      <p:pic>
        <p:nvPicPr>
          <p:cNvPr id="12" name="Picture 12" descr="A screenshot of a cell phone&#10;&#10;Description generated with high confidence">
            <a:extLst>
              <a:ext uri="{FF2B5EF4-FFF2-40B4-BE49-F238E27FC236}">
                <a16:creationId xmlns:a16="http://schemas.microsoft.com/office/drawing/2014/main" id="{3D4DFD3E-E31D-4671-B118-B8BAFE42AFC8}"/>
              </a:ext>
            </a:extLst>
          </p:cNvPr>
          <p:cNvPicPr>
            <a:picLocks noChangeAspect="1"/>
          </p:cNvPicPr>
          <p:nvPr/>
        </p:nvPicPr>
        <p:blipFill>
          <a:blip r:embed="rId4"/>
          <a:stretch>
            <a:fillRect/>
          </a:stretch>
        </p:blipFill>
        <p:spPr>
          <a:xfrm>
            <a:off x="6056200" y="6030006"/>
            <a:ext cx="3943350" cy="676275"/>
          </a:xfrm>
          <a:prstGeom prst="rect">
            <a:avLst/>
          </a:prstGeom>
        </p:spPr>
      </p:pic>
    </p:spTree>
    <p:extLst>
      <p:ext uri="{BB962C8B-B14F-4D97-AF65-F5344CB8AC3E}">
        <p14:creationId xmlns:p14="http://schemas.microsoft.com/office/powerpoint/2010/main" val="402146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216098" y="1429873"/>
            <a:ext cx="2825496" cy="1524185"/>
          </a:xfrm>
        </p:spPr>
        <p:txBody>
          <a:bodyPr/>
          <a:lstStyle/>
          <a:p>
            <a:r>
              <a:rPr lang="en-US"/>
              <a:t>Data Analysis:</a:t>
            </a:r>
            <a:endParaRPr lang="ru-RU"/>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216098" y="3061643"/>
            <a:ext cx="2825496" cy="2154741"/>
          </a:xfrm>
        </p:spPr>
        <p:txBody>
          <a:bodyPr>
            <a:normAutofit/>
          </a:bodyPr>
          <a:lstStyle/>
          <a:p>
            <a:r>
              <a:rPr lang="en-US"/>
              <a:t>Housing Prices vs. Stock Prices Charts </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16</a:t>
            </a:fld>
            <a:endParaRPr lang="ru-RU"/>
          </a:p>
        </p:txBody>
      </p:sp>
      <p:sp>
        <p:nvSpPr>
          <p:cNvPr id="7" name="Chart Placeholder 6">
            <a:extLst>
              <a:ext uri="{FF2B5EF4-FFF2-40B4-BE49-F238E27FC236}">
                <a16:creationId xmlns:a16="http://schemas.microsoft.com/office/drawing/2014/main" id="{952EF1EB-6408-4D38-8083-D05817A30C4B}"/>
              </a:ext>
            </a:extLst>
          </p:cNvPr>
          <p:cNvSpPr>
            <a:spLocks noGrp="1"/>
          </p:cNvSpPr>
          <p:nvPr>
            <p:ph type="chart" sz="quarter" idx="32"/>
          </p:nvPr>
        </p:nvSpPr>
        <p:spPr/>
      </p:sp>
      <p:pic>
        <p:nvPicPr>
          <p:cNvPr id="10" name="Picture 10" descr="A close up of a map&#10;&#10;Description generated with very high confidence">
            <a:extLst>
              <a:ext uri="{FF2B5EF4-FFF2-40B4-BE49-F238E27FC236}">
                <a16:creationId xmlns:a16="http://schemas.microsoft.com/office/drawing/2014/main" id="{2EE9FC8B-A67A-4B80-AB37-507FA35535AB}"/>
              </a:ext>
            </a:extLst>
          </p:cNvPr>
          <p:cNvPicPr>
            <a:picLocks noChangeAspect="1"/>
          </p:cNvPicPr>
          <p:nvPr/>
        </p:nvPicPr>
        <p:blipFill>
          <a:blip r:embed="rId3"/>
          <a:stretch>
            <a:fillRect/>
          </a:stretch>
        </p:blipFill>
        <p:spPr>
          <a:xfrm>
            <a:off x="3457938" y="1631811"/>
            <a:ext cx="8390793" cy="4189251"/>
          </a:xfrm>
          <a:prstGeom prst="rect">
            <a:avLst/>
          </a:prstGeom>
        </p:spPr>
      </p:pic>
      <p:pic>
        <p:nvPicPr>
          <p:cNvPr id="3" name="Picture 5" descr="A screenshot of a cell phone&#10;&#10;Description generated with very high confidence">
            <a:extLst>
              <a:ext uri="{FF2B5EF4-FFF2-40B4-BE49-F238E27FC236}">
                <a16:creationId xmlns:a16="http://schemas.microsoft.com/office/drawing/2014/main" id="{18582F5F-A900-411B-8955-525E6D9CB000}"/>
              </a:ext>
            </a:extLst>
          </p:cNvPr>
          <p:cNvPicPr>
            <a:picLocks noChangeAspect="1"/>
          </p:cNvPicPr>
          <p:nvPr/>
        </p:nvPicPr>
        <p:blipFill>
          <a:blip r:embed="rId4"/>
          <a:stretch>
            <a:fillRect/>
          </a:stretch>
        </p:blipFill>
        <p:spPr>
          <a:xfrm>
            <a:off x="5952559" y="6010577"/>
            <a:ext cx="4295775" cy="666750"/>
          </a:xfrm>
          <a:prstGeom prst="rect">
            <a:avLst/>
          </a:prstGeom>
        </p:spPr>
      </p:pic>
    </p:spTree>
    <p:extLst>
      <p:ext uri="{BB962C8B-B14F-4D97-AF65-F5344CB8AC3E}">
        <p14:creationId xmlns:p14="http://schemas.microsoft.com/office/powerpoint/2010/main" val="1217542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216098" y="1314855"/>
            <a:ext cx="2825496" cy="1524185"/>
          </a:xfrm>
        </p:spPr>
        <p:txBody>
          <a:bodyPr/>
          <a:lstStyle/>
          <a:p>
            <a:r>
              <a:rPr lang="en-US"/>
              <a:t>Data Analysis:</a:t>
            </a:r>
            <a:endParaRPr lang="ru-RU"/>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216098" y="3176662"/>
            <a:ext cx="2825496" cy="2154741"/>
          </a:xfrm>
        </p:spPr>
        <p:txBody>
          <a:bodyPr>
            <a:normAutofit/>
          </a:bodyPr>
          <a:lstStyle/>
          <a:p>
            <a:r>
              <a:rPr lang="en-US"/>
              <a:t>Housing Prices vs. Stock Prices Charts </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17</a:t>
            </a:fld>
            <a:endParaRPr lang="ru-RU"/>
          </a:p>
        </p:txBody>
      </p:sp>
      <p:sp>
        <p:nvSpPr>
          <p:cNvPr id="7" name="Chart Placeholder 6">
            <a:extLst>
              <a:ext uri="{FF2B5EF4-FFF2-40B4-BE49-F238E27FC236}">
                <a16:creationId xmlns:a16="http://schemas.microsoft.com/office/drawing/2014/main" id="{952EF1EB-6408-4D38-8083-D05817A30C4B}"/>
              </a:ext>
            </a:extLst>
          </p:cNvPr>
          <p:cNvSpPr>
            <a:spLocks noGrp="1"/>
          </p:cNvSpPr>
          <p:nvPr>
            <p:ph type="chart" sz="quarter" idx="32"/>
          </p:nvPr>
        </p:nvSpPr>
        <p:spPr/>
      </p:sp>
      <p:pic>
        <p:nvPicPr>
          <p:cNvPr id="3" name="Picture 7" descr="A screenshot of a cell phone&#10;&#10;Description generated with high confidence">
            <a:extLst>
              <a:ext uri="{FF2B5EF4-FFF2-40B4-BE49-F238E27FC236}">
                <a16:creationId xmlns:a16="http://schemas.microsoft.com/office/drawing/2014/main" id="{73398607-6BD8-4B1D-BB68-54283C0C50AB}"/>
              </a:ext>
            </a:extLst>
          </p:cNvPr>
          <p:cNvPicPr>
            <a:picLocks noChangeAspect="1"/>
          </p:cNvPicPr>
          <p:nvPr/>
        </p:nvPicPr>
        <p:blipFill>
          <a:blip r:embed="rId3"/>
          <a:stretch>
            <a:fillRect/>
          </a:stretch>
        </p:blipFill>
        <p:spPr>
          <a:xfrm>
            <a:off x="6432695" y="6138436"/>
            <a:ext cx="3219450" cy="657225"/>
          </a:xfrm>
          <a:prstGeom prst="rect">
            <a:avLst/>
          </a:prstGeom>
        </p:spPr>
      </p:pic>
      <p:pic>
        <p:nvPicPr>
          <p:cNvPr id="8" name="Picture 8" descr="A close up of a map&#10;&#10;Description generated with high confidence">
            <a:extLst>
              <a:ext uri="{FF2B5EF4-FFF2-40B4-BE49-F238E27FC236}">
                <a16:creationId xmlns:a16="http://schemas.microsoft.com/office/drawing/2014/main" id="{B7C0E3FB-2EF8-40E4-A818-41A0E3FA39CB}"/>
              </a:ext>
            </a:extLst>
          </p:cNvPr>
          <p:cNvPicPr>
            <a:picLocks noChangeAspect="1"/>
          </p:cNvPicPr>
          <p:nvPr/>
        </p:nvPicPr>
        <p:blipFill>
          <a:blip r:embed="rId4"/>
          <a:stretch>
            <a:fillRect/>
          </a:stretch>
        </p:blipFill>
        <p:spPr>
          <a:xfrm>
            <a:off x="3033624" y="1637526"/>
            <a:ext cx="9066296" cy="4373703"/>
          </a:xfrm>
          <a:prstGeom prst="rect">
            <a:avLst/>
          </a:prstGeom>
        </p:spPr>
      </p:pic>
    </p:spTree>
    <p:extLst>
      <p:ext uri="{BB962C8B-B14F-4D97-AF65-F5344CB8AC3E}">
        <p14:creationId xmlns:p14="http://schemas.microsoft.com/office/powerpoint/2010/main" val="382316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1317173"/>
            <a:ext cx="4276924" cy="1524185"/>
          </a:xfrm>
        </p:spPr>
        <p:txBody>
          <a:bodyPr/>
          <a:lstStyle/>
          <a:p>
            <a:r>
              <a:rPr lang="en-US">
                <a:ea typeface="Verdana"/>
                <a:cs typeface="Verdana"/>
              </a:rPr>
              <a:t>Question 2</a:t>
            </a:r>
            <a:endParaRPr lang="en-US"/>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5171972" cy="2154741"/>
          </a:xfrm>
        </p:spPr>
        <p:txBody>
          <a:bodyPr vert="horz" lIns="91440" tIns="45720" rIns="91440" bIns="45720" rtlCol="0" anchor="t">
            <a:normAutofit/>
          </a:bodyPr>
          <a:lstStyle/>
          <a:p>
            <a:r>
              <a:rPr lang="en-US">
                <a:solidFill>
                  <a:schemeClr val="bg1"/>
                </a:solidFill>
              </a:rPr>
              <a:t>When a recession happens, is it more profitable to invest in stocks or housing?</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18</a:t>
            </a:fld>
            <a:endParaRPr lang="ru-RU"/>
          </a:p>
        </p:txBody>
      </p:sp>
      <p:pic>
        <p:nvPicPr>
          <p:cNvPr id="6" name="Picture 6" descr="A person wearing a yellow shirt&#10;&#10;Description generated with high confidence">
            <a:extLst>
              <a:ext uri="{FF2B5EF4-FFF2-40B4-BE49-F238E27FC236}">
                <a16:creationId xmlns:a16="http://schemas.microsoft.com/office/drawing/2014/main" id="{0BEC998D-62A3-4CDF-83D8-797C543A86BA}"/>
              </a:ext>
            </a:extLst>
          </p:cNvPr>
          <p:cNvPicPr>
            <a:picLocks noChangeAspect="1"/>
          </p:cNvPicPr>
          <p:nvPr/>
        </p:nvPicPr>
        <p:blipFill>
          <a:blip r:embed="rId3"/>
          <a:stretch>
            <a:fillRect/>
          </a:stretch>
        </p:blipFill>
        <p:spPr>
          <a:xfrm>
            <a:off x="6622212" y="1042681"/>
            <a:ext cx="4410973" cy="4758261"/>
          </a:xfrm>
          <a:prstGeom prst="rect">
            <a:avLst/>
          </a:prstGeom>
        </p:spPr>
      </p:pic>
    </p:spTree>
    <p:extLst>
      <p:ext uri="{BB962C8B-B14F-4D97-AF65-F5344CB8AC3E}">
        <p14:creationId xmlns:p14="http://schemas.microsoft.com/office/powerpoint/2010/main" val="374354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F68CA9-0059-4417-B9ED-4ACD8ACAE2E3}"/>
              </a:ext>
            </a:extLst>
          </p:cNvPr>
          <p:cNvSpPr>
            <a:spLocks noGrp="1"/>
          </p:cNvSpPr>
          <p:nvPr>
            <p:ph type="sldNum" sz="quarter" idx="10"/>
          </p:nvPr>
        </p:nvSpPr>
        <p:spPr/>
        <p:txBody>
          <a:bodyPr/>
          <a:lstStyle/>
          <a:p>
            <a:fld id="{D495E168-DA5E-4888-8D8A-92B118324C14}" type="slidenum">
              <a:rPr lang="ru-RU" smtClean="0"/>
              <a:pPr/>
              <a:t>19</a:t>
            </a:fld>
            <a:endParaRPr lang="ru-RU"/>
          </a:p>
        </p:txBody>
      </p:sp>
      <p:pic>
        <p:nvPicPr>
          <p:cNvPr id="6" name="Picture 6">
            <a:extLst>
              <a:ext uri="{FF2B5EF4-FFF2-40B4-BE49-F238E27FC236}">
                <a16:creationId xmlns:a16="http://schemas.microsoft.com/office/drawing/2014/main" id="{893E03EA-2EC4-4C24-88CF-EFCA37F6D9C9}"/>
              </a:ext>
            </a:extLst>
          </p:cNvPr>
          <p:cNvPicPr>
            <a:picLocks noChangeAspect="1"/>
          </p:cNvPicPr>
          <p:nvPr/>
        </p:nvPicPr>
        <p:blipFill>
          <a:blip r:embed="rId3"/>
          <a:stretch>
            <a:fillRect/>
          </a:stretch>
        </p:blipFill>
        <p:spPr>
          <a:xfrm>
            <a:off x="3471797" y="1396652"/>
            <a:ext cx="8247982" cy="4123991"/>
          </a:xfrm>
          <a:prstGeom prst="rect">
            <a:avLst/>
          </a:prstGeom>
        </p:spPr>
      </p:pic>
      <p:sp>
        <p:nvSpPr>
          <p:cNvPr id="9" name="Title 3">
            <a:extLst>
              <a:ext uri="{FF2B5EF4-FFF2-40B4-BE49-F238E27FC236}">
                <a16:creationId xmlns:a16="http://schemas.microsoft.com/office/drawing/2014/main" id="{A07525FB-A90A-4C52-8A98-6F9DC06791FF}"/>
              </a:ext>
            </a:extLst>
          </p:cNvPr>
          <p:cNvSpPr>
            <a:spLocks noGrp="1"/>
          </p:cNvSpPr>
          <p:nvPr>
            <p:ph type="title"/>
          </p:nvPr>
        </p:nvSpPr>
        <p:spPr bwMode="grayWhite">
          <a:xfrm>
            <a:off x="216098" y="1314855"/>
            <a:ext cx="2825496" cy="1524185"/>
          </a:xfrm>
        </p:spPr>
        <p:txBody>
          <a:bodyPr/>
          <a:lstStyle/>
          <a:p>
            <a:r>
              <a:rPr lang="en-US"/>
              <a:t>Data Analysis:</a:t>
            </a:r>
            <a:endParaRPr lang="ru-RU"/>
          </a:p>
        </p:txBody>
      </p:sp>
      <p:sp>
        <p:nvSpPr>
          <p:cNvPr id="11" name="Text Placeholder 4">
            <a:extLst>
              <a:ext uri="{FF2B5EF4-FFF2-40B4-BE49-F238E27FC236}">
                <a16:creationId xmlns:a16="http://schemas.microsoft.com/office/drawing/2014/main" id="{0F09B74E-0589-45AA-8020-808C6FDCAC53}"/>
              </a:ext>
            </a:extLst>
          </p:cNvPr>
          <p:cNvSpPr>
            <a:spLocks noGrp="1"/>
          </p:cNvSpPr>
          <p:nvPr>
            <p:ph type="body" sz="quarter" idx="13"/>
          </p:nvPr>
        </p:nvSpPr>
        <p:spPr bwMode="grayWhite">
          <a:xfrm>
            <a:off x="216098" y="3176662"/>
            <a:ext cx="3138646" cy="2707973"/>
          </a:xfrm>
        </p:spPr>
        <p:txBody>
          <a:bodyPr vert="horz" lIns="91440" tIns="45720" rIns="91440" bIns="45720" rtlCol="0" anchor="t">
            <a:normAutofit/>
          </a:bodyPr>
          <a:lstStyle/>
          <a:p>
            <a:r>
              <a:rPr lang="en-US"/>
              <a:t>Calculating recession lengths</a:t>
            </a:r>
          </a:p>
          <a:p>
            <a:endParaRPr lang="en-US"/>
          </a:p>
          <a:p>
            <a:r>
              <a:rPr lang="en-US"/>
              <a:t>Recession indicated by two quarters of negative GDP growth</a:t>
            </a:r>
          </a:p>
        </p:txBody>
      </p:sp>
    </p:spTree>
    <p:extLst>
      <p:ext uri="{BB962C8B-B14F-4D97-AF65-F5344CB8AC3E}">
        <p14:creationId xmlns:p14="http://schemas.microsoft.com/office/powerpoint/2010/main" val="53885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6" descr="Line arrow Straight">
            <a:extLst>
              <a:ext uri="{FF2B5EF4-FFF2-40B4-BE49-F238E27FC236}">
                <a16:creationId xmlns:a16="http://schemas.microsoft.com/office/drawing/2014/main" id="{581ABEC3-5F28-4BD7-AB8B-B5F0198281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739" y="5475303"/>
            <a:ext cx="576806" cy="567161"/>
          </a:xfrm>
          <a:prstGeom prst="rect">
            <a:avLst/>
          </a:prstGeom>
        </p:spPr>
      </p:pic>
      <p:sp>
        <p:nvSpPr>
          <p:cNvPr id="4" name="Slide Number Placeholder 3">
            <a:extLst>
              <a:ext uri="{FF2B5EF4-FFF2-40B4-BE49-F238E27FC236}">
                <a16:creationId xmlns:a16="http://schemas.microsoft.com/office/drawing/2014/main" id="{BF281C55-4A43-4A54-9B96-E31DF604F802}"/>
              </a:ext>
            </a:extLst>
          </p:cNvPr>
          <p:cNvSpPr>
            <a:spLocks noGrp="1"/>
          </p:cNvSpPr>
          <p:nvPr>
            <p:ph type="sldNum" sz="quarter" idx="10"/>
          </p:nvPr>
        </p:nvSpPr>
        <p:spPr>
          <a:xfrm>
            <a:off x="10730162" y="6002372"/>
            <a:ext cx="549442" cy="365125"/>
          </a:xfrm>
        </p:spPr>
        <p:txBody>
          <a:bodyPr anchor="ctr">
            <a:normAutofit/>
          </a:bodyPr>
          <a:lstStyle/>
          <a:p>
            <a:pPr algn="ctr">
              <a:spcAft>
                <a:spcPts val="600"/>
              </a:spcAft>
            </a:pPr>
            <a:r>
              <a:rPr lang="en-CA"/>
              <a:t>2</a:t>
            </a:r>
            <a:endParaRPr lang="ru-RU"/>
          </a:p>
        </p:txBody>
      </p:sp>
      <p:sp>
        <p:nvSpPr>
          <p:cNvPr id="10" name="Title 2">
            <a:extLst>
              <a:ext uri="{FF2B5EF4-FFF2-40B4-BE49-F238E27FC236}">
                <a16:creationId xmlns:a16="http://schemas.microsoft.com/office/drawing/2014/main" id="{296B3E3B-362B-4B5E-A614-E19025763006}"/>
              </a:ext>
            </a:extLst>
          </p:cNvPr>
          <p:cNvSpPr>
            <a:spLocks noGrp="1"/>
          </p:cNvSpPr>
          <p:nvPr>
            <p:ph type="title"/>
          </p:nvPr>
        </p:nvSpPr>
        <p:spPr>
          <a:xfrm>
            <a:off x="838200" y="365125"/>
            <a:ext cx="10515600" cy="1325563"/>
          </a:xfrm>
        </p:spPr>
        <p:txBody>
          <a:bodyPr/>
          <a:lstStyle/>
          <a:p>
            <a:r>
              <a:rPr lang="en-US"/>
              <a:t>Agenda</a:t>
            </a:r>
          </a:p>
        </p:txBody>
      </p:sp>
      <p:sp>
        <p:nvSpPr>
          <p:cNvPr id="3" name="Rectangle: Rounded Corners 2">
            <a:extLst>
              <a:ext uri="{FF2B5EF4-FFF2-40B4-BE49-F238E27FC236}">
                <a16:creationId xmlns:a16="http://schemas.microsoft.com/office/drawing/2014/main" id="{7615CD57-2B04-4CAC-A133-B3773B27819A}"/>
              </a:ext>
            </a:extLst>
          </p:cNvPr>
          <p:cNvSpPr/>
          <p:nvPr/>
        </p:nvSpPr>
        <p:spPr>
          <a:xfrm>
            <a:off x="8199052" y="3913244"/>
            <a:ext cx="1612938" cy="1058274"/>
          </a:xfrm>
          <a:prstGeom prst="roundRect">
            <a:avLst/>
          </a:prstGeom>
          <a:solidFill>
            <a:schemeClr val="bg2"/>
          </a:solidFill>
          <a:ln w="12700" cap="flat">
            <a:noFill/>
            <a:prstDash val="solid"/>
            <a:miter/>
          </a:ln>
        </p:spPr>
        <p:txBody>
          <a:bodyPr rtlCol="0" anchor="ctr"/>
          <a:lstStyle/>
          <a:p>
            <a:pPr algn="ctr"/>
            <a:r>
              <a:rPr lang="en-CA" b="1"/>
              <a:t>Core Questions</a:t>
            </a:r>
          </a:p>
        </p:txBody>
      </p:sp>
      <p:sp>
        <p:nvSpPr>
          <p:cNvPr id="14" name="Rectangle: Rounded Corners 13">
            <a:extLst>
              <a:ext uri="{FF2B5EF4-FFF2-40B4-BE49-F238E27FC236}">
                <a16:creationId xmlns:a16="http://schemas.microsoft.com/office/drawing/2014/main" id="{4F196459-415D-44E4-B92A-F564DA2ECF52}"/>
              </a:ext>
            </a:extLst>
          </p:cNvPr>
          <p:cNvSpPr/>
          <p:nvPr/>
        </p:nvSpPr>
        <p:spPr>
          <a:xfrm>
            <a:off x="6821784" y="941517"/>
            <a:ext cx="1612938" cy="1058274"/>
          </a:xfrm>
          <a:prstGeom prst="roundRect">
            <a:avLst/>
          </a:prstGeom>
          <a:solidFill>
            <a:schemeClr val="bg2"/>
          </a:solidFill>
          <a:ln w="12700" cap="flat">
            <a:noFill/>
            <a:prstDash val="solid"/>
            <a:miter/>
          </a:ln>
        </p:spPr>
        <p:txBody>
          <a:bodyPr rtlCol="0" anchor="ctr"/>
          <a:lstStyle/>
          <a:p>
            <a:pPr algn="ctr"/>
            <a:endParaRPr lang="en-CA" b="1"/>
          </a:p>
          <a:p>
            <a:pPr algn="ctr"/>
            <a:r>
              <a:rPr lang="en-CA" b="1"/>
              <a:t>Hypothesis</a:t>
            </a:r>
            <a:r>
              <a:rPr lang="en-CA"/>
              <a:t> </a:t>
            </a:r>
          </a:p>
          <a:p>
            <a:pPr algn="ctr"/>
            <a:endParaRPr lang="en-CA"/>
          </a:p>
        </p:txBody>
      </p:sp>
      <p:sp>
        <p:nvSpPr>
          <p:cNvPr id="15" name="Rectangle: Rounded Corners 14">
            <a:extLst>
              <a:ext uri="{FF2B5EF4-FFF2-40B4-BE49-F238E27FC236}">
                <a16:creationId xmlns:a16="http://schemas.microsoft.com/office/drawing/2014/main" id="{7E48CDC6-E126-4A9B-9604-FDBD0C9F1A16}"/>
              </a:ext>
            </a:extLst>
          </p:cNvPr>
          <p:cNvSpPr/>
          <p:nvPr/>
        </p:nvSpPr>
        <p:spPr>
          <a:xfrm>
            <a:off x="6602087" y="5198137"/>
            <a:ext cx="1752638" cy="1058274"/>
          </a:xfrm>
          <a:prstGeom prst="roundRect">
            <a:avLst/>
          </a:prstGeom>
          <a:solidFill>
            <a:schemeClr val="bg2"/>
          </a:solidFill>
          <a:ln w="12700" cap="flat">
            <a:noFill/>
            <a:prstDash val="solid"/>
            <a:miter/>
          </a:ln>
        </p:spPr>
        <p:txBody>
          <a:bodyPr rtlCol="0" anchor="ctr"/>
          <a:lstStyle/>
          <a:p>
            <a:pPr algn="ctr"/>
            <a:r>
              <a:rPr lang="en-CA" b="1"/>
              <a:t>Data</a:t>
            </a:r>
          </a:p>
          <a:p>
            <a:pPr algn="ctr"/>
            <a:r>
              <a:rPr lang="en-CA" b="1"/>
              <a:t>Collection/ Cleaning</a:t>
            </a:r>
            <a:endParaRPr lang="en-CA"/>
          </a:p>
        </p:txBody>
      </p:sp>
      <p:sp>
        <p:nvSpPr>
          <p:cNvPr id="16" name="Rectangle: Rounded Corners 15">
            <a:extLst>
              <a:ext uri="{FF2B5EF4-FFF2-40B4-BE49-F238E27FC236}">
                <a16:creationId xmlns:a16="http://schemas.microsoft.com/office/drawing/2014/main" id="{25BBB1D1-2530-4902-91D8-4FCD2624CD56}"/>
              </a:ext>
            </a:extLst>
          </p:cNvPr>
          <p:cNvSpPr/>
          <p:nvPr/>
        </p:nvSpPr>
        <p:spPr>
          <a:xfrm>
            <a:off x="4378053" y="5207583"/>
            <a:ext cx="1720768" cy="1058514"/>
          </a:xfrm>
          <a:prstGeom prst="roundRect">
            <a:avLst/>
          </a:prstGeom>
          <a:solidFill>
            <a:schemeClr val="bg2"/>
          </a:solidFill>
          <a:ln w="12700" cap="flat">
            <a:noFill/>
            <a:prstDash val="solid"/>
            <a:miter/>
          </a:ln>
        </p:spPr>
        <p:txBody>
          <a:bodyPr rtlCol="0" anchor="ctr"/>
          <a:lstStyle/>
          <a:p>
            <a:pPr algn="ctr"/>
            <a:r>
              <a:rPr lang="en-CA" b="1"/>
              <a:t>Analysis:</a:t>
            </a:r>
            <a:endParaRPr lang="en-CA"/>
          </a:p>
          <a:p>
            <a:pPr algn="ctr"/>
            <a:r>
              <a:rPr lang="en-CA"/>
              <a:t>Housing vs. Stock</a:t>
            </a:r>
          </a:p>
        </p:txBody>
      </p:sp>
      <p:sp>
        <p:nvSpPr>
          <p:cNvPr id="17" name="Rectangle: Rounded Corners 16">
            <a:extLst>
              <a:ext uri="{FF2B5EF4-FFF2-40B4-BE49-F238E27FC236}">
                <a16:creationId xmlns:a16="http://schemas.microsoft.com/office/drawing/2014/main" id="{C032B74F-A134-4FDA-B24E-C1E84612EFDB}"/>
              </a:ext>
            </a:extLst>
          </p:cNvPr>
          <p:cNvSpPr/>
          <p:nvPr/>
        </p:nvSpPr>
        <p:spPr>
          <a:xfrm>
            <a:off x="2743182" y="2287893"/>
            <a:ext cx="1803438" cy="1045574"/>
          </a:xfrm>
          <a:prstGeom prst="roundRect">
            <a:avLst/>
          </a:prstGeom>
          <a:solidFill>
            <a:schemeClr val="bg2"/>
          </a:solidFill>
          <a:ln w="12700" cap="flat">
            <a:noFill/>
            <a:prstDash val="solid"/>
            <a:miter/>
          </a:ln>
        </p:spPr>
        <p:txBody>
          <a:bodyPr rtlCol="0" anchor="ctr"/>
          <a:lstStyle/>
          <a:p>
            <a:pPr algn="ctr"/>
            <a:endParaRPr lang="en-CA" b="1"/>
          </a:p>
          <a:p>
            <a:pPr algn="ctr"/>
            <a:r>
              <a:rPr lang="en-CA" b="1"/>
              <a:t>Conclusion of Analysis</a:t>
            </a:r>
            <a:endParaRPr lang="en-CA"/>
          </a:p>
          <a:p>
            <a:pPr algn="ctr"/>
            <a:endParaRPr lang="en-CA" b="1"/>
          </a:p>
        </p:txBody>
      </p:sp>
      <p:sp>
        <p:nvSpPr>
          <p:cNvPr id="29" name="Rectangle: Rounded Corners 28">
            <a:extLst>
              <a:ext uri="{FF2B5EF4-FFF2-40B4-BE49-F238E27FC236}">
                <a16:creationId xmlns:a16="http://schemas.microsoft.com/office/drawing/2014/main" id="{36184CCE-1AB4-42C1-BAF0-98AE854108F2}"/>
              </a:ext>
            </a:extLst>
          </p:cNvPr>
          <p:cNvSpPr/>
          <p:nvPr/>
        </p:nvSpPr>
        <p:spPr>
          <a:xfrm>
            <a:off x="8151842" y="2198575"/>
            <a:ext cx="1690815" cy="1059951"/>
          </a:xfrm>
          <a:prstGeom prst="roundRect">
            <a:avLst/>
          </a:prstGeom>
          <a:solidFill>
            <a:schemeClr val="bg2"/>
          </a:solidFill>
          <a:ln w="12700" cap="flat">
            <a:noFill/>
            <a:prstDash val="solid"/>
            <a:miter/>
          </a:ln>
        </p:spPr>
        <p:txBody>
          <a:bodyPr rtlCol="0" anchor="ctr"/>
          <a:lstStyle/>
          <a:p>
            <a:pPr algn="ctr"/>
            <a:endParaRPr lang="en-CA" sz="2000" b="1"/>
          </a:p>
          <a:p>
            <a:pPr algn="ctr"/>
            <a:r>
              <a:rPr lang="en-CA" sz="2000" b="1"/>
              <a:t>Goal</a:t>
            </a:r>
            <a:endParaRPr lang="en-CA"/>
          </a:p>
          <a:p>
            <a:pPr algn="ctr"/>
            <a:endParaRPr lang="en-CA" sz="2000"/>
          </a:p>
        </p:txBody>
      </p:sp>
      <p:sp>
        <p:nvSpPr>
          <p:cNvPr id="36" name="Rectangle: Rounded Corners 35">
            <a:extLst>
              <a:ext uri="{FF2B5EF4-FFF2-40B4-BE49-F238E27FC236}">
                <a16:creationId xmlns:a16="http://schemas.microsoft.com/office/drawing/2014/main" id="{23F873D9-4FFC-4EC9-B338-F16AFD29D09C}"/>
              </a:ext>
            </a:extLst>
          </p:cNvPr>
          <p:cNvSpPr/>
          <p:nvPr/>
        </p:nvSpPr>
        <p:spPr>
          <a:xfrm>
            <a:off x="4493175" y="944301"/>
            <a:ext cx="1701838" cy="1058274"/>
          </a:xfrm>
          <a:prstGeom prst="roundRect">
            <a:avLst/>
          </a:prstGeom>
          <a:solidFill>
            <a:schemeClr val="bg2"/>
          </a:solidFill>
          <a:ln w="12700" cap="flat">
            <a:noFill/>
            <a:prstDash val="solid"/>
            <a:miter/>
          </a:ln>
        </p:spPr>
        <p:txBody>
          <a:bodyPr rtlCol="0" anchor="ctr"/>
          <a:lstStyle/>
          <a:p>
            <a:pPr algn="ctr"/>
            <a:r>
              <a:rPr lang="en-CA" b="1"/>
              <a:t>Final Statement</a:t>
            </a:r>
          </a:p>
        </p:txBody>
      </p:sp>
      <p:pic>
        <p:nvPicPr>
          <p:cNvPr id="21" name="Graphic 6" descr="Line arrow Straight">
            <a:extLst>
              <a:ext uri="{FF2B5EF4-FFF2-40B4-BE49-F238E27FC236}">
                <a16:creationId xmlns:a16="http://schemas.microsoft.com/office/drawing/2014/main" id="{3622797E-17F2-4F23-A43F-893C33B58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144967" y="1154088"/>
            <a:ext cx="576806" cy="567161"/>
          </a:xfrm>
          <a:prstGeom prst="rect">
            <a:avLst/>
          </a:prstGeom>
        </p:spPr>
      </p:pic>
      <p:pic>
        <p:nvPicPr>
          <p:cNvPr id="22" name="Graphic 4" descr="Line arrow Clockwise curve">
            <a:extLst>
              <a:ext uri="{FF2B5EF4-FFF2-40B4-BE49-F238E27FC236}">
                <a16:creationId xmlns:a16="http://schemas.microsoft.com/office/drawing/2014/main" id="{09DF3703-8843-42DE-A135-1753E6839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60000">
            <a:off x="8446339" y="1293083"/>
            <a:ext cx="827590" cy="837236"/>
          </a:xfrm>
          <a:prstGeom prst="rect">
            <a:avLst/>
          </a:prstGeom>
        </p:spPr>
      </p:pic>
      <p:pic>
        <p:nvPicPr>
          <p:cNvPr id="23" name="Graphic 6" descr="Line arrow Straight">
            <a:extLst>
              <a:ext uri="{FF2B5EF4-FFF2-40B4-BE49-F238E27FC236}">
                <a16:creationId xmlns:a16="http://schemas.microsoft.com/office/drawing/2014/main" id="{9A1DE2D1-6AA0-4BA2-9C65-D7B065E98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140000">
            <a:off x="8724905" y="3358357"/>
            <a:ext cx="557515" cy="547869"/>
          </a:xfrm>
          <a:prstGeom prst="rect">
            <a:avLst/>
          </a:prstGeom>
        </p:spPr>
      </p:pic>
      <p:pic>
        <p:nvPicPr>
          <p:cNvPr id="24" name="Graphic 4" descr="Line arrow Clockwise curve">
            <a:extLst>
              <a:ext uri="{FF2B5EF4-FFF2-40B4-BE49-F238E27FC236}">
                <a16:creationId xmlns:a16="http://schemas.microsoft.com/office/drawing/2014/main" id="{0AEAFDFD-1A7B-4A91-994D-557D4FDAC8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360000">
            <a:off x="8455985" y="5132019"/>
            <a:ext cx="827590" cy="837236"/>
          </a:xfrm>
          <a:prstGeom prst="rect">
            <a:avLst/>
          </a:prstGeom>
        </p:spPr>
      </p:pic>
      <p:sp>
        <p:nvSpPr>
          <p:cNvPr id="26" name="Rectangle: Rounded Corners 25">
            <a:extLst>
              <a:ext uri="{FF2B5EF4-FFF2-40B4-BE49-F238E27FC236}">
                <a16:creationId xmlns:a16="http://schemas.microsoft.com/office/drawing/2014/main" id="{F6086E53-31E9-440C-B592-C705956935D2}"/>
              </a:ext>
            </a:extLst>
          </p:cNvPr>
          <p:cNvSpPr/>
          <p:nvPr/>
        </p:nvSpPr>
        <p:spPr>
          <a:xfrm>
            <a:off x="2743182" y="3917995"/>
            <a:ext cx="1803438" cy="1045574"/>
          </a:xfrm>
          <a:prstGeom prst="roundRect">
            <a:avLst/>
          </a:prstGeom>
          <a:solidFill>
            <a:schemeClr val="bg2"/>
          </a:solidFill>
          <a:ln w="12700" cap="flat">
            <a:noFill/>
            <a:prstDash val="solid"/>
            <a:miter/>
          </a:ln>
        </p:spPr>
        <p:txBody>
          <a:bodyPr rtlCol="0" anchor="ctr"/>
          <a:lstStyle/>
          <a:p>
            <a:pPr algn="ctr"/>
            <a:endParaRPr lang="en-CA" b="1"/>
          </a:p>
          <a:p>
            <a:pPr algn="ctr"/>
            <a:r>
              <a:rPr lang="en-CA" b="1"/>
              <a:t>Analysis: </a:t>
            </a:r>
          </a:p>
          <a:p>
            <a:pPr algn="ctr"/>
            <a:r>
              <a:rPr lang="en-CA"/>
              <a:t>District Housing</a:t>
            </a:r>
          </a:p>
          <a:p>
            <a:pPr algn="ctr"/>
            <a:endParaRPr lang="en-CA" b="1"/>
          </a:p>
        </p:txBody>
      </p:sp>
      <p:pic>
        <p:nvPicPr>
          <p:cNvPr id="27" name="Graphic 4" descr="Line arrow Clockwise curve">
            <a:extLst>
              <a:ext uri="{FF2B5EF4-FFF2-40B4-BE49-F238E27FC236}">
                <a16:creationId xmlns:a16="http://schemas.microsoft.com/office/drawing/2014/main" id="{07596901-9FB7-49A8-881E-B379DA75EA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00000">
            <a:off x="3449934" y="5083790"/>
            <a:ext cx="827590" cy="837236"/>
          </a:xfrm>
          <a:prstGeom prst="rect">
            <a:avLst/>
          </a:prstGeom>
        </p:spPr>
      </p:pic>
      <p:pic>
        <p:nvPicPr>
          <p:cNvPr id="28" name="Graphic 6" descr="Line arrow Straight">
            <a:extLst>
              <a:ext uri="{FF2B5EF4-FFF2-40B4-BE49-F238E27FC236}">
                <a16:creationId xmlns:a16="http://schemas.microsoft.com/office/drawing/2014/main" id="{CEA20BE9-0498-41F3-AB58-F44391C16F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371613" y="3348711"/>
            <a:ext cx="557515" cy="547869"/>
          </a:xfrm>
          <a:prstGeom prst="rect">
            <a:avLst/>
          </a:prstGeom>
        </p:spPr>
      </p:pic>
      <p:pic>
        <p:nvPicPr>
          <p:cNvPr id="30" name="Graphic 4" descr="Line arrow Clockwise curve">
            <a:extLst>
              <a:ext uri="{FF2B5EF4-FFF2-40B4-BE49-F238E27FC236}">
                <a16:creationId xmlns:a16="http://schemas.microsoft.com/office/drawing/2014/main" id="{621063C3-80CA-47EA-9AE7-87D5FFA2A1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800000">
            <a:off x="3473522" y="1241584"/>
            <a:ext cx="895108" cy="885464"/>
          </a:xfrm>
          <a:prstGeom prst="rect">
            <a:avLst/>
          </a:prstGeom>
        </p:spPr>
      </p:pic>
    </p:spTree>
    <p:extLst>
      <p:ext uri="{BB962C8B-B14F-4D97-AF65-F5344CB8AC3E}">
        <p14:creationId xmlns:p14="http://schemas.microsoft.com/office/powerpoint/2010/main" val="77757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C7B858-E15E-43EB-B58F-06CCB64740BF}"/>
              </a:ext>
            </a:extLst>
          </p:cNvPr>
          <p:cNvSpPr>
            <a:spLocks noGrp="1"/>
          </p:cNvSpPr>
          <p:nvPr>
            <p:ph type="sldNum" sz="quarter" idx="10"/>
          </p:nvPr>
        </p:nvSpPr>
        <p:spPr/>
        <p:txBody>
          <a:bodyPr/>
          <a:lstStyle/>
          <a:p>
            <a:fld id="{D495E168-DA5E-4888-8D8A-92B118324C14}" type="slidenum">
              <a:rPr lang="ru-RU" smtClean="0"/>
              <a:pPr/>
              <a:t>20</a:t>
            </a:fld>
            <a:endParaRPr lang="ru-RU"/>
          </a:p>
        </p:txBody>
      </p:sp>
      <p:pic>
        <p:nvPicPr>
          <p:cNvPr id="6" name="Picture 6" descr="A screenshot of a cell phone&#10;&#10;Description generated with high confidence">
            <a:extLst>
              <a:ext uri="{FF2B5EF4-FFF2-40B4-BE49-F238E27FC236}">
                <a16:creationId xmlns:a16="http://schemas.microsoft.com/office/drawing/2014/main" id="{3E819897-7DA3-488C-836F-198B1C82D3DD}"/>
              </a:ext>
            </a:extLst>
          </p:cNvPr>
          <p:cNvPicPr>
            <a:picLocks noChangeAspect="1"/>
          </p:cNvPicPr>
          <p:nvPr/>
        </p:nvPicPr>
        <p:blipFill>
          <a:blip r:embed="rId3"/>
          <a:stretch>
            <a:fillRect/>
          </a:stretch>
        </p:blipFill>
        <p:spPr>
          <a:xfrm>
            <a:off x="3359150" y="1208616"/>
            <a:ext cx="8543980" cy="4278673"/>
          </a:xfrm>
          <a:prstGeom prst="rect">
            <a:avLst/>
          </a:prstGeom>
        </p:spPr>
      </p:pic>
      <p:sp>
        <p:nvSpPr>
          <p:cNvPr id="9" name="Title 3">
            <a:extLst>
              <a:ext uri="{FF2B5EF4-FFF2-40B4-BE49-F238E27FC236}">
                <a16:creationId xmlns:a16="http://schemas.microsoft.com/office/drawing/2014/main" id="{EE1EE2E3-2194-45B5-9116-F0EFAF3FA43E}"/>
              </a:ext>
            </a:extLst>
          </p:cNvPr>
          <p:cNvSpPr>
            <a:spLocks noGrp="1"/>
          </p:cNvSpPr>
          <p:nvPr>
            <p:ph type="title"/>
          </p:nvPr>
        </p:nvSpPr>
        <p:spPr bwMode="grayWhite">
          <a:xfrm>
            <a:off x="216098" y="1314855"/>
            <a:ext cx="2825496" cy="1524185"/>
          </a:xfrm>
        </p:spPr>
        <p:txBody>
          <a:bodyPr/>
          <a:lstStyle/>
          <a:p>
            <a:r>
              <a:rPr lang="en-US"/>
              <a:t>Data Analysis:</a:t>
            </a:r>
            <a:endParaRPr lang="ru-RU"/>
          </a:p>
        </p:txBody>
      </p:sp>
      <p:sp>
        <p:nvSpPr>
          <p:cNvPr id="11" name="Text Placeholder 4">
            <a:extLst>
              <a:ext uri="{FF2B5EF4-FFF2-40B4-BE49-F238E27FC236}">
                <a16:creationId xmlns:a16="http://schemas.microsoft.com/office/drawing/2014/main" id="{07C23718-13A6-471E-86E7-476B3328FC1F}"/>
              </a:ext>
            </a:extLst>
          </p:cNvPr>
          <p:cNvSpPr>
            <a:spLocks noGrp="1"/>
          </p:cNvSpPr>
          <p:nvPr>
            <p:ph type="body" sz="quarter" idx="13"/>
          </p:nvPr>
        </p:nvSpPr>
        <p:spPr bwMode="grayWhite">
          <a:xfrm>
            <a:off x="216098" y="3176662"/>
            <a:ext cx="2825496" cy="2154741"/>
          </a:xfrm>
        </p:spPr>
        <p:txBody>
          <a:bodyPr vert="horz" lIns="91440" tIns="45720" rIns="91440" bIns="45720" rtlCol="0" anchor="t">
            <a:normAutofit/>
          </a:bodyPr>
          <a:lstStyle/>
          <a:p>
            <a:r>
              <a:rPr lang="en-US"/>
              <a:t>Investing in Stocks vs Housing during a recession</a:t>
            </a:r>
          </a:p>
        </p:txBody>
      </p:sp>
    </p:spTree>
    <p:extLst>
      <p:ext uri="{BB962C8B-B14F-4D97-AF65-F5344CB8AC3E}">
        <p14:creationId xmlns:p14="http://schemas.microsoft.com/office/powerpoint/2010/main" val="47068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1317173"/>
            <a:ext cx="4276924" cy="1524185"/>
          </a:xfrm>
        </p:spPr>
        <p:txBody>
          <a:bodyPr/>
          <a:lstStyle/>
          <a:p>
            <a:r>
              <a:rPr lang="en-US">
                <a:ea typeface="Verdana"/>
                <a:cs typeface="Verdana"/>
              </a:rPr>
              <a:t>Question 3</a:t>
            </a:r>
            <a:endParaRPr lang="en-US"/>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21</a:t>
            </a:fld>
            <a:endParaRPr lang="ru-RU"/>
          </a:p>
        </p:txBody>
      </p:sp>
      <p:sp>
        <p:nvSpPr>
          <p:cNvPr id="7" name="Text Placeholder 4">
            <a:extLst>
              <a:ext uri="{FF2B5EF4-FFF2-40B4-BE49-F238E27FC236}">
                <a16:creationId xmlns:a16="http://schemas.microsoft.com/office/drawing/2014/main" id="{1285C5A6-939B-45ED-B791-B138504195E6}"/>
              </a:ext>
            </a:extLst>
          </p:cNvPr>
          <p:cNvSpPr txBox="1">
            <a:spLocks/>
          </p:cNvSpPr>
          <p:nvPr/>
        </p:nvSpPr>
        <p:spPr bwMode="grayWhite">
          <a:xfrm>
            <a:off x="926432" y="3350628"/>
            <a:ext cx="5171972" cy="21547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ea typeface="+mn-lt"/>
                <a:cs typeface="+mn-lt"/>
              </a:rPr>
              <a:t>Can we identify the most profitable district in the current housing market? </a:t>
            </a:r>
            <a:r>
              <a:rPr lang="en-US">
                <a:ea typeface="+mn-lt"/>
                <a:cs typeface="+mn-lt"/>
              </a:rPr>
              <a:t> </a:t>
            </a:r>
            <a:endParaRPr lang="en-US"/>
          </a:p>
        </p:txBody>
      </p:sp>
      <p:pic>
        <p:nvPicPr>
          <p:cNvPr id="3" name="Picture 4" descr="A close up of a sign&#10;&#10;Description generated with very high confidence">
            <a:extLst>
              <a:ext uri="{FF2B5EF4-FFF2-40B4-BE49-F238E27FC236}">
                <a16:creationId xmlns:a16="http://schemas.microsoft.com/office/drawing/2014/main" id="{C14053A6-01B3-40C9-AC05-F1D1428C4B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65343" y="1510069"/>
            <a:ext cx="4410973" cy="3694087"/>
          </a:xfrm>
          <a:prstGeom prst="rect">
            <a:avLst/>
          </a:prstGeom>
        </p:spPr>
      </p:pic>
      <p:sp>
        <p:nvSpPr>
          <p:cNvPr id="6" name="TextBox 5">
            <a:extLst>
              <a:ext uri="{FF2B5EF4-FFF2-40B4-BE49-F238E27FC236}">
                <a16:creationId xmlns:a16="http://schemas.microsoft.com/office/drawing/2014/main" id="{C0752730-0F54-4B6A-9C3E-D8DE45CDDA9C}"/>
              </a:ext>
            </a:extLst>
          </p:cNvPr>
          <p:cNvSpPr txBox="1"/>
          <p:nvPr/>
        </p:nvSpPr>
        <p:spPr>
          <a:xfrm>
            <a:off x="6794739" y="3680604"/>
            <a:ext cx="2743200" cy="317500"/>
          </a:xfrm>
          <a:prstGeom prst="rect">
            <a:avLst/>
          </a:prstGeom>
        </p:spPr>
        <p:txBody>
          <a:bodyPr anchor="t">
            <a:normAutofit fontScale="92500" lnSpcReduction="20000"/>
          </a:bodyPr>
          <a:lstStyle/>
          <a:p>
            <a:endParaRPr lang="en-US"/>
          </a:p>
        </p:txBody>
      </p:sp>
    </p:spTree>
    <p:extLst>
      <p:ext uri="{BB962C8B-B14F-4D97-AF65-F5344CB8AC3E}">
        <p14:creationId xmlns:p14="http://schemas.microsoft.com/office/powerpoint/2010/main" val="268175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p:txBody>
          <a:bodyPr/>
          <a:lstStyle/>
          <a:p>
            <a:r>
              <a:rPr lang="en-US"/>
              <a:t>Data Analysis:</a:t>
            </a:r>
            <a:endParaRPr lang="ru-RU"/>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p:txBody>
          <a:bodyPr vert="horz" lIns="91440" tIns="45720" rIns="91440" bIns="45720" rtlCol="0" anchor="t">
            <a:normAutofit/>
          </a:bodyPr>
          <a:lstStyle/>
          <a:p>
            <a:r>
              <a:rPr lang="en-US"/>
              <a:t>Andrew's Findings</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22</a:t>
            </a:fld>
            <a:endParaRPr lang="ru-RU"/>
          </a:p>
        </p:txBody>
      </p:sp>
      <p:pic>
        <p:nvPicPr>
          <p:cNvPr id="3" name="Picture 5" descr="A screenshot of a social media post&#10;&#10;Description generated with very high confidence">
            <a:extLst>
              <a:ext uri="{FF2B5EF4-FFF2-40B4-BE49-F238E27FC236}">
                <a16:creationId xmlns:a16="http://schemas.microsoft.com/office/drawing/2014/main" id="{FCA124E0-11AE-4282-8A58-AA0A42CF4B77}"/>
              </a:ext>
            </a:extLst>
          </p:cNvPr>
          <p:cNvPicPr>
            <a:picLocks noChangeAspect="1"/>
          </p:cNvPicPr>
          <p:nvPr/>
        </p:nvPicPr>
        <p:blipFill rotWithShape="1">
          <a:blip r:embed="rId2"/>
          <a:srcRect l="62079" t="38035" r="29635" b="20403"/>
          <a:stretch/>
        </p:blipFill>
        <p:spPr>
          <a:xfrm>
            <a:off x="6166023" y="798426"/>
            <a:ext cx="3676488" cy="5148331"/>
          </a:xfrm>
          <a:prstGeom prst="rect">
            <a:avLst/>
          </a:prstGeom>
        </p:spPr>
      </p:pic>
    </p:spTree>
    <p:extLst>
      <p:ext uri="{BB962C8B-B14F-4D97-AF65-F5344CB8AC3E}">
        <p14:creationId xmlns:p14="http://schemas.microsoft.com/office/powerpoint/2010/main" val="387895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1317173"/>
            <a:ext cx="4276924" cy="1524185"/>
          </a:xfrm>
        </p:spPr>
        <p:txBody>
          <a:bodyPr/>
          <a:lstStyle/>
          <a:p>
            <a:r>
              <a:rPr lang="en-US">
                <a:ea typeface="Verdana"/>
                <a:cs typeface="Verdana"/>
              </a:rPr>
              <a:t>Conclusions</a:t>
            </a:r>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6047165" cy="2154741"/>
          </a:xfrm>
        </p:spPr>
        <p:txBody>
          <a:bodyPr vert="horz" lIns="91440" tIns="45720" rIns="91440" bIns="45720" rtlCol="0" anchor="t">
            <a:normAutofit fontScale="92500" lnSpcReduction="20000"/>
          </a:bodyPr>
          <a:lstStyle/>
          <a:p>
            <a:r>
              <a:rPr lang="en-US"/>
              <a:t>Recessions and Housing Prices do not have a positive correlation. </a:t>
            </a:r>
          </a:p>
          <a:p>
            <a:endParaRPr lang="en-US"/>
          </a:p>
          <a:p>
            <a:r>
              <a:rPr lang="en-US"/>
              <a:t>During a recession, it is more profitable to invest stocks than real estate</a:t>
            </a:r>
          </a:p>
          <a:p>
            <a:endParaRPr lang="en-US"/>
          </a:p>
          <a:p>
            <a:r>
              <a:rPr lang="en-US"/>
              <a:t>Scarborough was more profitable for GTA district.</a:t>
            </a:r>
          </a:p>
          <a:p>
            <a:endParaRPr lang="en-US"/>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23</a:t>
            </a:fld>
            <a:endParaRPr lang="ru-RU"/>
          </a:p>
        </p:txBody>
      </p:sp>
      <p:pic>
        <p:nvPicPr>
          <p:cNvPr id="3" name="Picture 5" descr="A hand holding up a sign&#10;&#10;Description generated with high confidence">
            <a:extLst>
              <a:ext uri="{FF2B5EF4-FFF2-40B4-BE49-F238E27FC236}">
                <a16:creationId xmlns:a16="http://schemas.microsoft.com/office/drawing/2014/main" id="{45A2273E-DE07-4729-98E3-EBF677BD4542}"/>
              </a:ext>
            </a:extLst>
          </p:cNvPr>
          <p:cNvPicPr>
            <a:picLocks noChangeAspect="1"/>
          </p:cNvPicPr>
          <p:nvPr/>
        </p:nvPicPr>
        <p:blipFill>
          <a:blip r:embed="rId3"/>
          <a:stretch>
            <a:fillRect/>
          </a:stretch>
        </p:blipFill>
        <p:spPr>
          <a:xfrm>
            <a:off x="7527985" y="1761497"/>
            <a:ext cx="4195313" cy="2630516"/>
          </a:xfrm>
          <a:prstGeom prst="rect">
            <a:avLst/>
          </a:prstGeom>
        </p:spPr>
      </p:pic>
    </p:spTree>
    <p:extLst>
      <p:ext uri="{BB962C8B-B14F-4D97-AF65-F5344CB8AC3E}">
        <p14:creationId xmlns:p14="http://schemas.microsoft.com/office/powerpoint/2010/main" val="1812631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C7975C-5682-4C1C-B0B6-7AA3886FAC64}"/>
              </a:ext>
            </a:extLst>
          </p:cNvPr>
          <p:cNvSpPr>
            <a:spLocks noGrp="1"/>
          </p:cNvSpPr>
          <p:nvPr>
            <p:ph type="sldNum" sz="quarter" idx="10"/>
          </p:nvPr>
        </p:nvSpPr>
        <p:spPr>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24</a:t>
            </a:fld>
            <a:endParaRPr lang="ru-RU"/>
          </a:p>
        </p:txBody>
      </p:sp>
      <p:sp>
        <p:nvSpPr>
          <p:cNvPr id="3" name="Title 2">
            <a:extLst>
              <a:ext uri="{FF2B5EF4-FFF2-40B4-BE49-F238E27FC236}">
                <a16:creationId xmlns:a16="http://schemas.microsoft.com/office/drawing/2014/main" id="{956E22DB-2929-4796-82C3-08AC189CB9CA}"/>
              </a:ext>
            </a:extLst>
          </p:cNvPr>
          <p:cNvSpPr>
            <a:spLocks noGrp="1"/>
          </p:cNvSpPr>
          <p:nvPr>
            <p:ph type="title"/>
          </p:nvPr>
        </p:nvSpPr>
        <p:spPr>
          <a:xfrm>
            <a:off x="838200" y="365125"/>
            <a:ext cx="10515600" cy="1325563"/>
          </a:xfrm>
        </p:spPr>
        <p:txBody>
          <a:bodyPr anchor="b">
            <a:normAutofit/>
          </a:bodyPr>
          <a:lstStyle/>
          <a:p>
            <a:r>
              <a:rPr lang="en-CA"/>
              <a:t>Post Mortem </a:t>
            </a:r>
          </a:p>
        </p:txBody>
      </p:sp>
      <p:sp>
        <p:nvSpPr>
          <p:cNvPr id="9" name="Text Placeholder 3">
            <a:extLst>
              <a:ext uri="{FF2B5EF4-FFF2-40B4-BE49-F238E27FC236}">
                <a16:creationId xmlns:a16="http://schemas.microsoft.com/office/drawing/2014/main" id="{2E791DEE-9C7F-43CF-8D36-BB48E6CB7D16}"/>
              </a:ext>
            </a:extLst>
          </p:cNvPr>
          <p:cNvSpPr>
            <a:spLocks noGrp="1"/>
          </p:cNvSpPr>
          <p:nvPr>
            <p:ph type="body" idx="1"/>
          </p:nvPr>
        </p:nvSpPr>
        <p:spPr>
          <a:xfrm>
            <a:off x="839787" y="2327415"/>
            <a:ext cx="5157787" cy="436562"/>
          </a:xfrm>
        </p:spPr>
        <p:txBody>
          <a:bodyPr/>
          <a:lstStyle/>
          <a:p>
            <a:r>
              <a:rPr lang="en-US"/>
              <a:t>Difficulties:</a:t>
            </a:r>
          </a:p>
        </p:txBody>
      </p:sp>
      <p:sp>
        <p:nvSpPr>
          <p:cNvPr id="13" name="Content Placeholder 6">
            <a:extLst>
              <a:ext uri="{FF2B5EF4-FFF2-40B4-BE49-F238E27FC236}">
                <a16:creationId xmlns:a16="http://schemas.microsoft.com/office/drawing/2014/main" id="{DD5DB51A-99D8-4282-A618-9718A8844E83}"/>
              </a:ext>
            </a:extLst>
          </p:cNvPr>
          <p:cNvSpPr>
            <a:spLocks noGrp="1"/>
          </p:cNvSpPr>
          <p:nvPr>
            <p:ph sz="quarter" idx="4"/>
          </p:nvPr>
        </p:nvSpPr>
        <p:spPr>
          <a:xfrm>
            <a:off x="811209" y="2795268"/>
            <a:ext cx="4898475" cy="1058514"/>
          </a:xfrm>
        </p:spPr>
        <p:txBody>
          <a:bodyPr vert="horz" lIns="91440" tIns="45720" rIns="91440" bIns="45720" rtlCol="0" anchor="t">
            <a:normAutofit/>
          </a:bodyPr>
          <a:lstStyle/>
          <a:p>
            <a:r>
              <a:rPr lang="en-US"/>
              <a:t>Initially finding data was difficult</a:t>
            </a:r>
          </a:p>
          <a:p>
            <a:r>
              <a:rPr lang="en-US"/>
              <a:t>Paid APIs – mostly US or not historical data </a:t>
            </a:r>
          </a:p>
          <a:p>
            <a:endParaRPr lang="en-US"/>
          </a:p>
          <a:p>
            <a:endParaRPr lang="en-US"/>
          </a:p>
          <a:p>
            <a:endParaRPr lang="en-US"/>
          </a:p>
        </p:txBody>
      </p:sp>
      <p:sp>
        <p:nvSpPr>
          <p:cNvPr id="10" name="Text Placeholder 3">
            <a:extLst>
              <a:ext uri="{FF2B5EF4-FFF2-40B4-BE49-F238E27FC236}">
                <a16:creationId xmlns:a16="http://schemas.microsoft.com/office/drawing/2014/main" id="{1230F28D-6166-41FD-9E54-DE253157D838}"/>
              </a:ext>
            </a:extLst>
          </p:cNvPr>
          <p:cNvSpPr txBox="1">
            <a:spLocks/>
          </p:cNvSpPr>
          <p:nvPr/>
        </p:nvSpPr>
        <p:spPr>
          <a:xfrm>
            <a:off x="6486694" y="2222940"/>
            <a:ext cx="5157787" cy="4365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Additional Questions:  </a:t>
            </a:r>
          </a:p>
        </p:txBody>
      </p:sp>
      <p:sp>
        <p:nvSpPr>
          <p:cNvPr id="12" name="Content Placeholder 6">
            <a:extLst>
              <a:ext uri="{FF2B5EF4-FFF2-40B4-BE49-F238E27FC236}">
                <a16:creationId xmlns:a16="http://schemas.microsoft.com/office/drawing/2014/main" id="{DF53511A-6183-4987-A3F7-17B25614F2DD}"/>
              </a:ext>
            </a:extLst>
          </p:cNvPr>
          <p:cNvSpPr txBox="1">
            <a:spLocks/>
          </p:cNvSpPr>
          <p:nvPr/>
        </p:nvSpPr>
        <p:spPr>
          <a:xfrm>
            <a:off x="811210" y="4143975"/>
            <a:ext cx="5547059" cy="10585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endParaRPr lang="en-US"/>
          </a:p>
        </p:txBody>
      </p:sp>
      <p:sp>
        <p:nvSpPr>
          <p:cNvPr id="7" name="TextBox 6">
            <a:extLst>
              <a:ext uri="{FF2B5EF4-FFF2-40B4-BE49-F238E27FC236}">
                <a16:creationId xmlns:a16="http://schemas.microsoft.com/office/drawing/2014/main" id="{06906596-4F1E-4070-AE3B-B438F0EBF42C}"/>
              </a:ext>
            </a:extLst>
          </p:cNvPr>
          <p:cNvSpPr txBox="1"/>
          <p:nvPr/>
        </p:nvSpPr>
        <p:spPr>
          <a:xfrm>
            <a:off x="6494064" y="2763977"/>
            <a:ext cx="456886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chemeClr val="bg1"/>
                </a:solidFill>
              </a:rPr>
              <a:t>Other indicators to see influence on housing market </a:t>
            </a:r>
          </a:p>
          <a:p>
            <a:pPr marL="285750" indent="-285750">
              <a:buFont typeface="Arial"/>
              <a:buChar char="•"/>
            </a:pPr>
            <a:r>
              <a:rPr lang="en-US" sz="2000">
                <a:solidFill>
                  <a:schemeClr val="bg1"/>
                </a:solidFill>
              </a:rPr>
              <a:t>Impact of demographics on purchasing opportunities </a:t>
            </a:r>
          </a:p>
          <a:p>
            <a:endParaRPr lang="en-US" sz="2000">
              <a:solidFill>
                <a:schemeClr val="bg1"/>
              </a:solidFill>
            </a:endParaRPr>
          </a:p>
        </p:txBody>
      </p:sp>
      <p:pic>
        <p:nvPicPr>
          <p:cNvPr id="14" name="Picture 13">
            <a:extLst>
              <a:ext uri="{FF2B5EF4-FFF2-40B4-BE49-F238E27FC236}">
                <a16:creationId xmlns:a16="http://schemas.microsoft.com/office/drawing/2014/main" id="{6F0E4AAA-60FD-4AEA-A5CC-23FB3C5EAF24}"/>
              </a:ext>
            </a:extLst>
          </p:cNvPr>
          <p:cNvPicPr>
            <a:picLocks noChangeAspect="1"/>
          </p:cNvPicPr>
          <p:nvPr/>
        </p:nvPicPr>
        <p:blipFill>
          <a:blip r:embed="rId3"/>
          <a:stretch>
            <a:fillRect/>
          </a:stretch>
        </p:blipFill>
        <p:spPr>
          <a:xfrm>
            <a:off x="4005215" y="4352926"/>
            <a:ext cx="3984719" cy="2107916"/>
          </a:xfrm>
          <a:prstGeom prst="rect">
            <a:avLst/>
          </a:prstGeom>
        </p:spPr>
      </p:pic>
    </p:spTree>
    <p:extLst>
      <p:ext uri="{BB962C8B-B14F-4D97-AF65-F5344CB8AC3E}">
        <p14:creationId xmlns:p14="http://schemas.microsoft.com/office/powerpoint/2010/main" val="3648137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4644284" y="2155859"/>
            <a:ext cx="10514998" cy="782638"/>
          </a:xfrm>
        </p:spPr>
        <p:txBody>
          <a:bodyPr/>
          <a:lstStyle/>
          <a:p>
            <a:r>
              <a:rPr lang="en-CA"/>
              <a:t>Thank You!</a:t>
            </a:r>
            <a:endParaRPr lang="ru-RU"/>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25</a:t>
            </a:fld>
            <a:endParaRPr lang="ru-RU"/>
          </a:p>
        </p:txBody>
      </p:sp>
    </p:spTree>
    <p:extLst>
      <p:ext uri="{BB962C8B-B14F-4D97-AF65-F5344CB8AC3E}">
        <p14:creationId xmlns:p14="http://schemas.microsoft.com/office/powerpoint/2010/main" val="1355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r>
              <a:rPr lang="en-CA"/>
              <a:t>4</a:t>
            </a:r>
            <a:endParaRPr lang="ru-RU"/>
          </a:p>
        </p:txBody>
      </p:sp>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721742" y="372880"/>
            <a:ext cx="3932237" cy="1345096"/>
          </a:xfrm>
        </p:spPr>
        <p:txBody>
          <a:bodyPr>
            <a:normAutofit/>
          </a:bodyPr>
          <a:lstStyle/>
          <a:p>
            <a:pPr algn="ctr"/>
            <a:r>
              <a:rPr lang="en-US" sz="4000"/>
              <a:t>Hypothesis:</a:t>
            </a:r>
            <a:endParaRPr lang="ru-RU" sz="4000"/>
          </a:p>
        </p:txBody>
      </p:sp>
      <p:sp>
        <p:nvSpPr>
          <p:cNvPr id="4" name="Text Placeholder 3">
            <a:extLst>
              <a:ext uri="{FF2B5EF4-FFF2-40B4-BE49-F238E27FC236}">
                <a16:creationId xmlns:a16="http://schemas.microsoft.com/office/drawing/2014/main" id="{7E209D92-7413-44EE-BC90-ECE50DA3158D}"/>
              </a:ext>
            </a:extLst>
          </p:cNvPr>
          <p:cNvSpPr>
            <a:spLocks noGrp="1"/>
          </p:cNvSpPr>
          <p:nvPr>
            <p:ph idx="1"/>
          </p:nvPr>
        </p:nvSpPr>
        <p:spPr>
          <a:xfrm>
            <a:off x="912396" y="4152276"/>
            <a:ext cx="4156290" cy="2592449"/>
          </a:xfrm>
        </p:spPr>
        <p:txBody>
          <a:bodyPr vert="horz" lIns="91440" tIns="45720" rIns="91440" bIns="45720" rtlCol="0" anchor="t">
            <a:normAutofit/>
          </a:bodyPr>
          <a:lstStyle/>
          <a:p>
            <a:endParaRPr lang="en-US" sz="2000"/>
          </a:p>
          <a:p>
            <a:endParaRPr lang="en-US" sz="2000"/>
          </a:p>
          <a:p>
            <a:endParaRPr lang="en-US" sz="2000"/>
          </a:p>
        </p:txBody>
      </p:sp>
      <p:pic>
        <p:nvPicPr>
          <p:cNvPr id="10" name="Picture Placeholder 9" descr="A picture containing toy, room, computer&#10;&#10;Description automatically generated">
            <a:extLst>
              <a:ext uri="{FF2B5EF4-FFF2-40B4-BE49-F238E27FC236}">
                <a16:creationId xmlns:a16="http://schemas.microsoft.com/office/drawing/2014/main" id="{EA094051-DE14-4B04-B495-7E9F68CFFDD9}"/>
              </a:ext>
            </a:extLst>
          </p:cNvPr>
          <p:cNvPicPr>
            <a:picLocks noGrp="1" noChangeAspect="1"/>
          </p:cNvPicPr>
          <p:nvPr>
            <p:ph type="pic" sz="quarter" idx="4294967295"/>
          </p:nvPr>
        </p:nvPicPr>
        <p:blipFill>
          <a:blip r:embed="rId3"/>
          <a:srcRect l="20691" r="20691"/>
          <a:stretch>
            <a:fillRect/>
          </a:stretch>
        </p:blipFill>
        <p:spPr>
          <a:xfrm>
            <a:off x="5917805" y="1268566"/>
            <a:ext cx="4812357" cy="4320867"/>
          </a:xfrm>
        </p:spPr>
      </p:pic>
      <p:sp>
        <p:nvSpPr>
          <p:cNvPr id="6" name="TextBox 5">
            <a:extLst>
              <a:ext uri="{FF2B5EF4-FFF2-40B4-BE49-F238E27FC236}">
                <a16:creationId xmlns:a16="http://schemas.microsoft.com/office/drawing/2014/main" id="{9F872EA9-8ECB-42CC-B1F3-FB6053FEE6E6}"/>
              </a:ext>
            </a:extLst>
          </p:cNvPr>
          <p:cNvSpPr txBox="1"/>
          <p:nvPr/>
        </p:nvSpPr>
        <p:spPr>
          <a:xfrm>
            <a:off x="369473" y="2287258"/>
            <a:ext cx="546193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F7F1E4"/>
                </a:solidFill>
                <a:ea typeface="+mn-lt"/>
                <a:cs typeface="+mn-lt"/>
              </a:rPr>
              <a:t>Does Real Estate  have a strong correlation with the Recession?</a:t>
            </a:r>
            <a:endParaRPr lang="en-US"/>
          </a:p>
          <a:p>
            <a:pPr marL="285750" indent="-285750">
              <a:buFont typeface="Arial"/>
              <a:buChar char="•"/>
            </a:pPr>
            <a:endParaRPr lang="en-US" sz="2400">
              <a:solidFill>
                <a:srgbClr val="F7F1E4"/>
              </a:solidFill>
              <a:ea typeface="+mn-lt"/>
              <a:cs typeface="+mn-lt"/>
            </a:endParaRPr>
          </a:p>
          <a:p>
            <a:pPr marL="285750" indent="-285750">
              <a:buFont typeface="Arial"/>
              <a:buChar char="•"/>
            </a:pPr>
            <a:endParaRPr lang="en-US" sz="2400">
              <a:solidFill>
                <a:srgbClr val="F7F1E4"/>
              </a:solidFill>
              <a:ea typeface="+mn-lt"/>
              <a:cs typeface="+mn-lt"/>
            </a:endParaRPr>
          </a:p>
        </p:txBody>
      </p:sp>
    </p:spTree>
    <p:extLst>
      <p:ext uri="{BB962C8B-B14F-4D97-AF65-F5344CB8AC3E}">
        <p14:creationId xmlns:p14="http://schemas.microsoft.com/office/powerpoint/2010/main" val="298714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281C55-4A43-4A54-9B96-E31DF604F802}"/>
              </a:ext>
            </a:extLst>
          </p:cNvPr>
          <p:cNvSpPr>
            <a:spLocks noGrp="1"/>
          </p:cNvSpPr>
          <p:nvPr>
            <p:ph type="sldNum" sz="quarter" idx="10"/>
          </p:nvPr>
        </p:nvSpPr>
        <p:spPr>
          <a:xfrm>
            <a:off x="10730162" y="6002372"/>
            <a:ext cx="549442" cy="365125"/>
          </a:xfrm>
        </p:spPr>
        <p:txBody>
          <a:bodyPr anchor="ctr">
            <a:normAutofit/>
          </a:bodyPr>
          <a:lstStyle/>
          <a:p>
            <a:pPr>
              <a:spcAft>
                <a:spcPts val="600"/>
              </a:spcAft>
            </a:pPr>
            <a:r>
              <a:rPr lang="en-CA"/>
              <a:t>2</a:t>
            </a:r>
            <a:endParaRPr lang="ru-RU"/>
          </a:p>
        </p:txBody>
      </p:sp>
      <p:sp>
        <p:nvSpPr>
          <p:cNvPr id="10" name="Title 2">
            <a:extLst>
              <a:ext uri="{FF2B5EF4-FFF2-40B4-BE49-F238E27FC236}">
                <a16:creationId xmlns:a16="http://schemas.microsoft.com/office/drawing/2014/main" id="{296B3E3B-362B-4B5E-A614-E19025763006}"/>
              </a:ext>
            </a:extLst>
          </p:cNvPr>
          <p:cNvSpPr>
            <a:spLocks noGrp="1"/>
          </p:cNvSpPr>
          <p:nvPr>
            <p:ph type="title"/>
          </p:nvPr>
        </p:nvSpPr>
        <p:spPr>
          <a:xfrm>
            <a:off x="838200" y="365125"/>
            <a:ext cx="10515600" cy="1325563"/>
          </a:xfrm>
        </p:spPr>
        <p:txBody>
          <a:bodyPr/>
          <a:lstStyle/>
          <a:p>
            <a:r>
              <a:rPr lang="en-US"/>
              <a:t>Goals/Objectives</a:t>
            </a:r>
          </a:p>
        </p:txBody>
      </p:sp>
      <p:sp>
        <p:nvSpPr>
          <p:cNvPr id="12" name="Content Placeholder 3">
            <a:extLst>
              <a:ext uri="{FF2B5EF4-FFF2-40B4-BE49-F238E27FC236}">
                <a16:creationId xmlns:a16="http://schemas.microsoft.com/office/drawing/2014/main" id="{B38E2B72-156A-463D-B61F-0304253C4D44}"/>
              </a:ext>
            </a:extLst>
          </p:cNvPr>
          <p:cNvSpPr>
            <a:spLocks noGrp="1"/>
          </p:cNvSpPr>
          <p:nvPr>
            <p:ph idx="1"/>
          </p:nvPr>
        </p:nvSpPr>
        <p:spPr>
          <a:xfrm>
            <a:off x="987493" y="2207330"/>
            <a:ext cx="10201788" cy="3712384"/>
          </a:xfrm>
        </p:spPr>
        <p:txBody>
          <a:bodyPr vert="horz" lIns="91440" tIns="45720" rIns="91440" bIns="45720" rtlCol="0" anchor="t">
            <a:normAutofit lnSpcReduction="10000"/>
          </a:bodyPr>
          <a:lstStyle/>
          <a:p>
            <a:r>
              <a:rPr lang="en-US" sz="3000">
                <a:solidFill>
                  <a:srgbClr val="FFC000"/>
                </a:solidFill>
              </a:rPr>
              <a:t>Identify Recession Time Period</a:t>
            </a:r>
          </a:p>
          <a:p>
            <a:endParaRPr lang="en-US" sz="3000">
              <a:solidFill>
                <a:srgbClr val="FFC000"/>
              </a:solidFill>
            </a:endParaRPr>
          </a:p>
          <a:p>
            <a:r>
              <a:rPr lang="en-US" sz="3000">
                <a:solidFill>
                  <a:srgbClr val="FFC000"/>
                </a:solidFill>
              </a:rPr>
              <a:t>Housing Purchasing Opportunities</a:t>
            </a:r>
          </a:p>
          <a:p>
            <a:endParaRPr lang="en-US" sz="3000">
              <a:solidFill>
                <a:srgbClr val="FFC000"/>
              </a:solidFill>
            </a:endParaRPr>
          </a:p>
          <a:p>
            <a:r>
              <a:rPr lang="en-US" sz="3000">
                <a:solidFill>
                  <a:srgbClr val="FFC000"/>
                </a:solidFill>
              </a:rPr>
              <a:t>Stock Pricing Opportunities </a:t>
            </a:r>
          </a:p>
          <a:p>
            <a:endParaRPr lang="en-US" sz="3000">
              <a:solidFill>
                <a:srgbClr val="FFC000"/>
              </a:solidFill>
            </a:endParaRPr>
          </a:p>
          <a:p>
            <a:r>
              <a:rPr lang="en-US" sz="3000">
                <a:solidFill>
                  <a:srgbClr val="FFC000"/>
                </a:solidFill>
              </a:rPr>
              <a:t>Future Investment</a:t>
            </a:r>
          </a:p>
          <a:p>
            <a:endParaRPr lang="en-US"/>
          </a:p>
          <a:p>
            <a:endParaRPr lang="en-US"/>
          </a:p>
          <a:p>
            <a:endParaRPr lang="en-US"/>
          </a:p>
        </p:txBody>
      </p:sp>
      <p:pic>
        <p:nvPicPr>
          <p:cNvPr id="6" name="Picture 6" descr="A close up of a sign&#10;&#10;Description generated with very high confidence">
            <a:extLst>
              <a:ext uri="{FF2B5EF4-FFF2-40B4-BE49-F238E27FC236}">
                <a16:creationId xmlns:a16="http://schemas.microsoft.com/office/drawing/2014/main" id="{76DECC81-6390-4F45-BFC7-59CC7EE97131}"/>
              </a:ext>
            </a:extLst>
          </p:cNvPr>
          <p:cNvPicPr>
            <a:picLocks noChangeAspect="1"/>
          </p:cNvPicPr>
          <p:nvPr/>
        </p:nvPicPr>
        <p:blipFill>
          <a:blip r:embed="rId3"/>
          <a:stretch>
            <a:fillRect/>
          </a:stretch>
        </p:blipFill>
        <p:spPr>
          <a:xfrm>
            <a:off x="9740042" y="4432301"/>
            <a:ext cx="1449239" cy="1434862"/>
          </a:xfrm>
          <a:prstGeom prst="rect">
            <a:avLst/>
          </a:prstGeom>
        </p:spPr>
      </p:pic>
      <p:pic>
        <p:nvPicPr>
          <p:cNvPr id="8" name="Picture 8" descr="A picture containing plate&#10;&#10;Description generated with very high confidence">
            <a:extLst>
              <a:ext uri="{FF2B5EF4-FFF2-40B4-BE49-F238E27FC236}">
                <a16:creationId xmlns:a16="http://schemas.microsoft.com/office/drawing/2014/main" id="{1C46BE52-38F2-4AC5-83FC-D593D35F9C35}"/>
              </a:ext>
            </a:extLst>
          </p:cNvPr>
          <p:cNvPicPr>
            <a:picLocks noChangeAspect="1"/>
          </p:cNvPicPr>
          <p:nvPr/>
        </p:nvPicPr>
        <p:blipFill>
          <a:blip r:embed="rId4"/>
          <a:stretch>
            <a:fillRect/>
          </a:stretch>
        </p:blipFill>
        <p:spPr>
          <a:xfrm>
            <a:off x="7160594" y="2184659"/>
            <a:ext cx="2438400" cy="2438400"/>
          </a:xfrm>
          <a:prstGeom prst="rect">
            <a:avLst/>
          </a:prstGeom>
        </p:spPr>
      </p:pic>
      <p:pic>
        <p:nvPicPr>
          <p:cNvPr id="11" name="Picture 12" descr="A picture containing drawing&#10;&#10;Description generated with very high confidence">
            <a:extLst>
              <a:ext uri="{FF2B5EF4-FFF2-40B4-BE49-F238E27FC236}">
                <a16:creationId xmlns:a16="http://schemas.microsoft.com/office/drawing/2014/main" id="{052D4F15-68D0-44C2-A0E7-3441858129FC}"/>
              </a:ext>
            </a:extLst>
          </p:cNvPr>
          <p:cNvPicPr>
            <a:picLocks noChangeAspect="1"/>
          </p:cNvPicPr>
          <p:nvPr/>
        </p:nvPicPr>
        <p:blipFill>
          <a:blip r:embed="rId5"/>
          <a:stretch>
            <a:fillRect/>
          </a:stretch>
        </p:blipFill>
        <p:spPr>
          <a:xfrm>
            <a:off x="8877300" y="419100"/>
            <a:ext cx="2006600" cy="2006600"/>
          </a:xfrm>
          <a:prstGeom prst="rect">
            <a:avLst/>
          </a:prstGeom>
        </p:spPr>
      </p:pic>
    </p:spTree>
    <p:extLst>
      <p:ext uri="{BB962C8B-B14F-4D97-AF65-F5344CB8AC3E}">
        <p14:creationId xmlns:p14="http://schemas.microsoft.com/office/powerpoint/2010/main" val="51427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9" name="Picture Placeholder 8" descr="A city with tall buildings in the background&#10;&#10;Description automatically generated">
            <a:extLst>
              <a:ext uri="{FF2B5EF4-FFF2-40B4-BE49-F238E27FC236}">
                <a16:creationId xmlns:a16="http://schemas.microsoft.com/office/drawing/2014/main" id="{EB479C30-07E9-4D54-81AB-5BBDAC107B10}"/>
              </a:ext>
            </a:extLst>
          </p:cNvPr>
          <p:cNvPicPr>
            <a:picLocks noGrp="1" noChangeAspect="1"/>
          </p:cNvPicPr>
          <p:nvPr>
            <p:ph type="pic" sz="quarter" idx="16"/>
          </p:nvPr>
        </p:nvPicPr>
        <p:blipFill>
          <a:blip r:embed="rId4"/>
          <a:srcRect l="24967" r="24967"/>
          <a:stretch>
            <a:fillRect/>
          </a:stretch>
        </p:blipFill>
        <p:spPr>
          <a:xfrm>
            <a:off x="6096000"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r>
              <a:rPr lang="en-CA"/>
              <a:t>3</a:t>
            </a:r>
            <a:endParaRPr lang="ru-RU"/>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824832" y="981946"/>
            <a:ext cx="5056083" cy="782638"/>
          </a:xfrm>
        </p:spPr>
        <p:txBody>
          <a:bodyPr/>
          <a:lstStyle/>
          <a:p>
            <a:r>
              <a:rPr lang="en-US"/>
              <a:t>Core Questions:</a:t>
            </a:r>
            <a:endParaRPr lang="ru-RU"/>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3"/>
          </p:nvPr>
        </p:nvSpPr>
        <p:spPr>
          <a:xfrm>
            <a:off x="314412" y="2130641"/>
            <a:ext cx="6095203" cy="2652374"/>
          </a:xfrm>
        </p:spPr>
        <p:txBody>
          <a:bodyPr vert="horz" lIns="0" tIns="45720" rIns="91440" bIns="45720" rtlCol="0" anchor="t">
            <a:noAutofit/>
          </a:bodyPr>
          <a:lstStyle/>
          <a:p>
            <a:pPr marL="179705" indent="-179705"/>
            <a:r>
              <a:rPr lang="en-US" sz="1800" b="1">
                <a:solidFill>
                  <a:srgbClr val="FFCD00"/>
                </a:solidFill>
              </a:rPr>
              <a:t>Housing</a:t>
            </a:r>
            <a:r>
              <a:rPr lang="en-US" sz="1800"/>
              <a:t> </a:t>
            </a:r>
          </a:p>
          <a:p>
            <a:pPr marL="685165" lvl="1" indent="-179705"/>
            <a:r>
              <a:rPr lang="en-US">
                <a:solidFill>
                  <a:schemeClr val="bg1"/>
                </a:solidFill>
              </a:rPr>
              <a:t> Do housing prices and recession have a positive correlation</a:t>
            </a:r>
          </a:p>
          <a:p>
            <a:pPr marL="685165" lvl="1" indent="-179705"/>
            <a:r>
              <a:rPr lang="en-US">
                <a:solidFill>
                  <a:schemeClr val="bg1"/>
                </a:solidFill>
              </a:rPr>
              <a:t> Can we identify the most profitable district in the current housing market?</a:t>
            </a:r>
            <a:endParaRPr lang="en-US" b="1">
              <a:solidFill>
                <a:schemeClr val="bg1"/>
              </a:solidFill>
            </a:endParaRPr>
          </a:p>
          <a:p>
            <a:pPr marL="505460" lvl="1" indent="0">
              <a:buNone/>
            </a:pPr>
            <a:endParaRPr lang="en-US">
              <a:solidFill>
                <a:schemeClr val="bg1"/>
              </a:solidFill>
            </a:endParaRPr>
          </a:p>
          <a:p>
            <a:pPr marL="505460" lvl="1" indent="0">
              <a:buNone/>
            </a:pPr>
            <a:endParaRPr lang="en-US">
              <a:solidFill>
                <a:srgbClr val="FFFFFF"/>
              </a:solidFill>
            </a:endParaRPr>
          </a:p>
          <a:p>
            <a:pPr marL="505460" lvl="1" indent="0">
              <a:buNone/>
            </a:pPr>
            <a:endParaRPr lang="en-US">
              <a:solidFill>
                <a:srgbClr val="FFFFFF"/>
              </a:solidFill>
            </a:endParaRPr>
          </a:p>
          <a:p>
            <a:pPr marL="685165" lvl="1" indent="-179705"/>
            <a:endParaRPr lang="en-US" sz="1800">
              <a:solidFill>
                <a:srgbClr val="FFFFFF"/>
              </a:solidFill>
            </a:endParaRPr>
          </a:p>
          <a:p>
            <a:pPr marL="685165" lvl="1" indent="-179705"/>
            <a:endParaRPr lang="en-US" sz="1800">
              <a:solidFill>
                <a:srgbClr val="FFFFFF"/>
              </a:solidFill>
            </a:endParaRPr>
          </a:p>
          <a:p>
            <a:pPr marL="685165" lvl="1" indent="-179705"/>
            <a:endParaRPr lang="en-US" sz="1800">
              <a:solidFill>
                <a:srgbClr val="FFFFFF"/>
              </a:solidFill>
            </a:endParaRPr>
          </a:p>
          <a:p>
            <a:pPr marL="685165" lvl="1" indent="-179705"/>
            <a:endParaRPr lang="en-US" sz="1800"/>
          </a:p>
          <a:p>
            <a:pPr marL="179705" indent="-179705"/>
            <a:endParaRPr lang="en-US" sz="1800"/>
          </a:p>
          <a:p>
            <a:pPr marL="179705" indent="-179705"/>
            <a:endParaRPr lang="en-US" sz="1800"/>
          </a:p>
        </p:txBody>
      </p:sp>
      <p:sp>
        <p:nvSpPr>
          <p:cNvPr id="3" name="TextBox 2">
            <a:extLst>
              <a:ext uri="{FF2B5EF4-FFF2-40B4-BE49-F238E27FC236}">
                <a16:creationId xmlns:a16="http://schemas.microsoft.com/office/drawing/2014/main" id="{61B65A8B-83DB-45FE-89EB-C58F4E7552DC}"/>
              </a:ext>
            </a:extLst>
          </p:cNvPr>
          <p:cNvSpPr txBox="1"/>
          <p:nvPr/>
        </p:nvSpPr>
        <p:spPr>
          <a:xfrm>
            <a:off x="260422" y="3771900"/>
            <a:ext cx="61214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CD00"/>
                </a:solidFill>
                <a:ea typeface="+mn-lt"/>
                <a:cs typeface="+mn-lt"/>
              </a:rPr>
              <a:t>Investment Opportunity</a:t>
            </a:r>
            <a:r>
              <a:rPr lang="en-US">
                <a:ea typeface="+mn-lt"/>
                <a:cs typeface="+mn-lt"/>
              </a:rPr>
              <a:t> </a:t>
            </a:r>
          </a:p>
          <a:p>
            <a:pPr marL="742950" lvl="1" indent="-285750">
              <a:buFont typeface="Arial"/>
              <a:buChar char="•"/>
            </a:pPr>
            <a:r>
              <a:rPr lang="en-US">
                <a:solidFill>
                  <a:srgbClr val="FFFFFF"/>
                </a:solidFill>
                <a:ea typeface="+mn-lt"/>
                <a:cs typeface="+mn-lt"/>
              </a:rPr>
              <a:t>When a recession happens, would it be more </a:t>
            </a:r>
          </a:p>
          <a:p>
            <a:pPr lvl="1"/>
            <a:r>
              <a:rPr lang="en-US">
                <a:solidFill>
                  <a:srgbClr val="FFFFFF"/>
                </a:solidFill>
                <a:ea typeface="+mn-lt"/>
                <a:cs typeface="+mn-lt"/>
              </a:rPr>
              <a:t>     profitable to invest in Stocks or Real Estate? </a:t>
            </a:r>
            <a:r>
              <a:rPr lang="en-US">
                <a:ea typeface="+mn-lt"/>
                <a:cs typeface="+mn-lt"/>
              </a:rPr>
              <a:t> </a:t>
            </a:r>
            <a:endParaRPr lang="en-US"/>
          </a:p>
          <a:p>
            <a:pPr lvl="1"/>
            <a:endParaRPr lang="en-US">
              <a:cs typeface="Arial"/>
            </a:endParaRPr>
          </a:p>
        </p:txBody>
      </p:sp>
    </p:spTree>
    <p:extLst>
      <p:ext uri="{BB962C8B-B14F-4D97-AF65-F5344CB8AC3E}">
        <p14:creationId xmlns:p14="http://schemas.microsoft.com/office/powerpoint/2010/main" val="265579289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2E4E76-BE79-4940-8598-26260A2C3077}"/>
              </a:ext>
            </a:extLst>
          </p:cNvPr>
          <p:cNvSpPr>
            <a:spLocks noGrp="1"/>
          </p:cNvSpPr>
          <p:nvPr>
            <p:ph type="sldNum" sz="quarter" idx="10"/>
          </p:nvPr>
        </p:nvSpPr>
        <p:spPr/>
        <p:txBody>
          <a:bodyPr/>
          <a:lstStyle/>
          <a:p>
            <a:fld id="{D495E168-DA5E-4888-8D8A-92B118324C14}" type="slidenum">
              <a:rPr lang="ru-RU" smtClean="0"/>
              <a:pPr/>
              <a:t>6</a:t>
            </a:fld>
            <a:endParaRPr lang="ru-RU"/>
          </a:p>
        </p:txBody>
      </p:sp>
      <p:sp>
        <p:nvSpPr>
          <p:cNvPr id="3" name="Title 2">
            <a:extLst>
              <a:ext uri="{FF2B5EF4-FFF2-40B4-BE49-F238E27FC236}">
                <a16:creationId xmlns:a16="http://schemas.microsoft.com/office/drawing/2014/main" id="{18DEA8D6-30B9-40A9-A171-F804FCA9D94F}"/>
              </a:ext>
            </a:extLst>
          </p:cNvPr>
          <p:cNvSpPr>
            <a:spLocks noGrp="1"/>
          </p:cNvSpPr>
          <p:nvPr>
            <p:ph type="title"/>
          </p:nvPr>
        </p:nvSpPr>
        <p:spPr>
          <a:xfrm>
            <a:off x="839788" y="368300"/>
            <a:ext cx="8708946" cy="1345096"/>
          </a:xfrm>
        </p:spPr>
        <p:txBody>
          <a:bodyPr/>
          <a:lstStyle/>
          <a:p>
            <a:r>
              <a:rPr lang="en-CA"/>
              <a:t>Data Collection – Time Period</a:t>
            </a:r>
          </a:p>
        </p:txBody>
      </p:sp>
      <p:pic>
        <p:nvPicPr>
          <p:cNvPr id="7" name="Picture 6" descr="A close up of a logo&#10;&#10;Description automatically generated">
            <a:extLst>
              <a:ext uri="{FF2B5EF4-FFF2-40B4-BE49-F238E27FC236}">
                <a16:creationId xmlns:a16="http://schemas.microsoft.com/office/drawing/2014/main" id="{2984AFEB-CFE3-45A7-B783-79FFE3446171}"/>
              </a:ext>
            </a:extLst>
          </p:cNvPr>
          <p:cNvPicPr>
            <a:picLocks noChangeAspect="1"/>
          </p:cNvPicPr>
          <p:nvPr/>
        </p:nvPicPr>
        <p:blipFill>
          <a:blip r:embed="rId3"/>
          <a:stretch>
            <a:fillRect/>
          </a:stretch>
        </p:blipFill>
        <p:spPr>
          <a:xfrm>
            <a:off x="8213110" y="2669010"/>
            <a:ext cx="3458551" cy="2488029"/>
          </a:xfrm>
          <a:prstGeom prst="rect">
            <a:avLst/>
          </a:prstGeom>
        </p:spPr>
      </p:pic>
      <p:sp>
        <p:nvSpPr>
          <p:cNvPr id="10" name="Rectangle 9">
            <a:extLst>
              <a:ext uri="{FF2B5EF4-FFF2-40B4-BE49-F238E27FC236}">
                <a16:creationId xmlns:a16="http://schemas.microsoft.com/office/drawing/2014/main" id="{555AB8C4-E4F3-4C99-AB6D-A78F1512FFEE}"/>
              </a:ext>
            </a:extLst>
          </p:cNvPr>
          <p:cNvSpPr/>
          <p:nvPr/>
        </p:nvSpPr>
        <p:spPr>
          <a:xfrm>
            <a:off x="-137160" y="2520026"/>
            <a:ext cx="8287473" cy="707886"/>
          </a:xfrm>
          <a:prstGeom prst="rect">
            <a:avLst/>
          </a:prstGeom>
          <a:noFill/>
        </p:spPr>
        <p:txBody>
          <a:bodyPr wrap="square" lIns="91440" tIns="45720" rIns="91440" bIns="45720">
            <a:spAutoFit/>
          </a:bodyPr>
          <a:lstStyle/>
          <a:p>
            <a:pPr algn="ctr"/>
            <a:r>
              <a:rPr lang="en-US" sz="4000" b="0" cap="none" spc="0">
                <a:ln w="0"/>
                <a:solidFill>
                  <a:srgbClr val="FFCD00"/>
                </a:solidFill>
                <a:effectLst>
                  <a:outerShdw blurRad="38100" dist="19050" dir="2700000" algn="tl" rotWithShape="0">
                    <a:schemeClr val="dk1">
                      <a:alpha val="40000"/>
                    </a:schemeClr>
                  </a:outerShdw>
                </a:effectLst>
              </a:rPr>
              <a:t>1989 -1991  – Early 90’s Recession </a:t>
            </a:r>
            <a:endParaRPr lang="en-CA" sz="4000" b="0" cap="none" spc="0">
              <a:ln w="0"/>
              <a:solidFill>
                <a:srgbClr val="FFCD00"/>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B2D4C7A0-DFA6-4546-9EBD-53B21E911C8C}"/>
              </a:ext>
            </a:extLst>
          </p:cNvPr>
          <p:cNvSpPr/>
          <p:nvPr/>
        </p:nvSpPr>
        <p:spPr>
          <a:xfrm>
            <a:off x="58478" y="3313120"/>
            <a:ext cx="6212022" cy="707886"/>
          </a:xfrm>
          <a:prstGeom prst="rect">
            <a:avLst/>
          </a:prstGeom>
          <a:noFill/>
        </p:spPr>
        <p:txBody>
          <a:bodyPr wrap="none" lIns="91440" tIns="45720" rIns="91440" bIns="45720">
            <a:spAutoFit/>
          </a:bodyPr>
          <a:lstStyle/>
          <a:p>
            <a:pPr algn="ctr"/>
            <a:r>
              <a:rPr lang="en-US" sz="4000" b="0" cap="none" spc="0">
                <a:ln w="0"/>
                <a:solidFill>
                  <a:srgbClr val="FFCD00"/>
                </a:solidFill>
                <a:effectLst>
                  <a:outerShdw blurRad="38100" dist="19050" dir="2700000" algn="tl" rotWithShape="0">
                    <a:schemeClr val="dk1">
                      <a:alpha val="40000"/>
                    </a:schemeClr>
                  </a:outerShdw>
                </a:effectLst>
              </a:rPr>
              <a:t>1999 – 2004 – Tech Bubble</a:t>
            </a:r>
            <a:endParaRPr lang="en-CA" sz="4000" b="0" cap="none" spc="0">
              <a:ln w="0"/>
              <a:solidFill>
                <a:srgbClr val="FFCD00"/>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034E8105-5BAE-4EDE-8F2C-5455EA0FB7DF}"/>
              </a:ext>
            </a:extLst>
          </p:cNvPr>
          <p:cNvSpPr/>
          <p:nvPr/>
        </p:nvSpPr>
        <p:spPr>
          <a:xfrm>
            <a:off x="58478" y="4110742"/>
            <a:ext cx="7064563" cy="707886"/>
          </a:xfrm>
          <a:prstGeom prst="rect">
            <a:avLst/>
          </a:prstGeom>
          <a:noFill/>
        </p:spPr>
        <p:txBody>
          <a:bodyPr wrap="none" lIns="91440" tIns="45720" rIns="91440" bIns="45720">
            <a:spAutoFit/>
          </a:bodyPr>
          <a:lstStyle/>
          <a:p>
            <a:pPr algn="ctr"/>
            <a:r>
              <a:rPr lang="en-US" sz="4000" b="0" cap="none" spc="0">
                <a:ln w="0"/>
                <a:solidFill>
                  <a:srgbClr val="FFCD00"/>
                </a:solidFill>
                <a:effectLst>
                  <a:outerShdw blurRad="38100" dist="19050" dir="2700000" algn="tl" rotWithShape="0">
                    <a:schemeClr val="dk1">
                      <a:alpha val="40000"/>
                    </a:schemeClr>
                  </a:outerShdw>
                </a:effectLst>
              </a:rPr>
              <a:t>2006 – 2011 </a:t>
            </a:r>
            <a:r>
              <a:rPr lang="en-US" sz="4000">
                <a:ln w="0"/>
                <a:solidFill>
                  <a:srgbClr val="FFCD00"/>
                </a:solidFill>
                <a:effectLst>
                  <a:outerShdw blurRad="38100" dist="19050" dir="2700000" algn="tl" rotWithShape="0">
                    <a:schemeClr val="dk1">
                      <a:alpha val="40000"/>
                    </a:schemeClr>
                  </a:outerShdw>
                </a:effectLst>
              </a:rPr>
              <a:t>– Great Recession</a:t>
            </a:r>
            <a:endParaRPr lang="en-CA" sz="4000" b="0" cap="none" spc="0">
              <a:ln w="0"/>
              <a:solidFill>
                <a:srgbClr val="FFCD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923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a:normAutofit/>
          </a:bodyPr>
          <a:lstStyle/>
          <a:p>
            <a:r>
              <a:rPr lang="en-US" sz="3200"/>
              <a:t>Data Exploration:</a:t>
            </a:r>
            <a:endParaRPr lang="ru-RU" sz="3200">
              <a:ea typeface="Verdana"/>
              <a:cs typeface="Verdana"/>
            </a:endParaRPr>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694133" y="2419864"/>
            <a:ext cx="4365625" cy="454353"/>
          </a:xfrm>
        </p:spPr>
        <p:txBody>
          <a:bodyPr/>
          <a:lstStyle/>
          <a:p>
            <a:r>
              <a:rPr lang="en-US"/>
              <a:t>Real Estate Data</a:t>
            </a:r>
            <a:endParaRPr lang="ru-RU"/>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774032" y="3101772"/>
            <a:ext cx="4365625" cy="2333625"/>
          </a:xfrm>
        </p:spPr>
        <p:txBody>
          <a:bodyPr vert="horz" lIns="91440" tIns="45720" rIns="91440" bIns="45720" rtlCol="0" anchor="t">
            <a:noAutofit/>
          </a:bodyPr>
          <a:lstStyle/>
          <a:p>
            <a:pPr marL="179705" indent="-179705">
              <a:lnSpc>
                <a:spcPct val="110000"/>
              </a:lnSpc>
            </a:pPr>
            <a:endParaRPr lang="en-US" sz="1800"/>
          </a:p>
          <a:p>
            <a:pPr marL="179705" indent="-179705">
              <a:lnSpc>
                <a:spcPct val="110000"/>
              </a:lnSpc>
            </a:pPr>
            <a:endParaRPr lang="en-US" sz="1800"/>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a:off x="801148" y="4342657"/>
            <a:ext cx="4365625" cy="454353"/>
          </a:xfrm>
        </p:spPr>
        <p:txBody>
          <a:bodyPr/>
          <a:lstStyle/>
          <a:p>
            <a:r>
              <a:rPr lang="en-CA"/>
              <a:t>Stock Market Data</a:t>
            </a:r>
            <a:endParaRPr lang="ru-RU"/>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a:off x="689364" y="4835156"/>
            <a:ext cx="4365625" cy="2333625"/>
          </a:xfrm>
        </p:spPr>
        <p:txBody>
          <a:bodyPr vert="horz" lIns="91440" tIns="45720" rIns="91440" bIns="45720" rtlCol="0" anchor="t">
            <a:noAutofit/>
          </a:bodyPr>
          <a:lstStyle/>
          <a:p>
            <a:pPr marL="179705" indent="-179705">
              <a:lnSpc>
                <a:spcPct val="100000"/>
              </a:lnSpc>
            </a:pPr>
            <a:r>
              <a:rPr lang="en-US" sz="2400"/>
              <a:t>Yahoo Finance Stock API </a:t>
            </a:r>
          </a:p>
          <a:p>
            <a:pPr marL="179705" indent="-179705">
              <a:lnSpc>
                <a:spcPct val="100000"/>
              </a:lnSpc>
            </a:pPr>
            <a:r>
              <a:rPr lang="en-US" sz="2400"/>
              <a:t>S&amp;P 500, NASDAQ, Russell 2000</a:t>
            </a:r>
          </a:p>
          <a:p>
            <a:pPr marL="179705" indent="-179705">
              <a:lnSpc>
                <a:spcPct val="100000"/>
              </a:lnSpc>
            </a:pPr>
            <a:endParaRPr lang="en-US" sz="1800"/>
          </a:p>
          <a:p>
            <a:pPr marL="179705" indent="-179705">
              <a:lnSpc>
                <a:spcPct val="100000"/>
              </a:lnSpc>
            </a:pPr>
            <a:endParaRPr lang="en-US" sz="180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7</a:t>
            </a:fld>
            <a:endParaRPr lang="ru-RU"/>
          </a:p>
        </p:txBody>
      </p:sp>
      <p:pic>
        <p:nvPicPr>
          <p:cNvPr id="9" name="Picture 9" descr="A close up of a logo&#10;&#10;Description generated with very high confidence">
            <a:extLst>
              <a:ext uri="{FF2B5EF4-FFF2-40B4-BE49-F238E27FC236}">
                <a16:creationId xmlns:a16="http://schemas.microsoft.com/office/drawing/2014/main" id="{22BC3812-C3F0-47A7-86E5-41E840B46811}"/>
              </a:ext>
            </a:extLst>
          </p:cNvPr>
          <p:cNvPicPr>
            <a:picLocks noChangeAspect="1"/>
          </p:cNvPicPr>
          <p:nvPr/>
        </p:nvPicPr>
        <p:blipFill>
          <a:blip r:embed="rId3"/>
          <a:stretch>
            <a:fillRect/>
          </a:stretch>
        </p:blipFill>
        <p:spPr>
          <a:xfrm>
            <a:off x="7538957" y="4523757"/>
            <a:ext cx="2096219" cy="1271073"/>
          </a:xfrm>
          <a:prstGeom prst="rect">
            <a:avLst/>
          </a:prstGeom>
        </p:spPr>
      </p:pic>
      <p:sp>
        <p:nvSpPr>
          <p:cNvPr id="13" name="Text Placeholder 6">
            <a:extLst>
              <a:ext uri="{FF2B5EF4-FFF2-40B4-BE49-F238E27FC236}">
                <a16:creationId xmlns:a16="http://schemas.microsoft.com/office/drawing/2014/main" id="{92D1EF5A-410F-4643-953B-EB611E838518}"/>
              </a:ext>
            </a:extLst>
          </p:cNvPr>
          <p:cNvSpPr txBox="1">
            <a:spLocks/>
          </p:cNvSpPr>
          <p:nvPr/>
        </p:nvSpPr>
        <p:spPr bwMode="grayWhite">
          <a:xfrm>
            <a:off x="800212" y="3101771"/>
            <a:ext cx="4365625" cy="2333625"/>
          </a:xfrm>
          <a:prstGeom prst="rect">
            <a:avLst/>
          </a:prstGeom>
        </p:spPr>
        <p:txBody>
          <a:bodyPr vert="horz" lIns="91440" tIns="45720" rIns="91440" bIns="45720" rtlCol="0" anchor="t">
            <a:noAutofit/>
          </a:bodyPr>
          <a:lstStyle>
            <a:lvl1pPr marL="180000" indent="-180000" algn="l" defTabSz="914400" rtl="0" eaLnBrk="1" latinLnBrk="0" hangingPunct="1">
              <a:lnSpc>
                <a:spcPct val="90000"/>
              </a:lnSpc>
              <a:spcBef>
                <a:spcPts val="600"/>
              </a:spcBef>
              <a:buClr>
                <a:schemeClr val="bg2"/>
              </a:buClr>
              <a:buFont typeface="Wingdings" panose="05000000000000000000" pitchFamily="2" charset="2"/>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705">
              <a:lnSpc>
                <a:spcPct val="100000"/>
              </a:lnSpc>
            </a:pPr>
            <a:r>
              <a:rPr lang="en-US" sz="2400"/>
              <a:t>CREA Data</a:t>
            </a:r>
          </a:p>
          <a:p>
            <a:pPr marL="179705" indent="-179705">
              <a:lnSpc>
                <a:spcPct val="100000"/>
              </a:lnSpc>
            </a:pPr>
            <a:r>
              <a:rPr lang="en-US" sz="2400"/>
              <a:t>Point 2 Homes </a:t>
            </a:r>
          </a:p>
        </p:txBody>
      </p:sp>
      <p:pic>
        <p:nvPicPr>
          <p:cNvPr id="10" name="Picture 9">
            <a:extLst>
              <a:ext uri="{FF2B5EF4-FFF2-40B4-BE49-F238E27FC236}">
                <a16:creationId xmlns:a16="http://schemas.microsoft.com/office/drawing/2014/main" id="{1BB56165-7524-40A4-A8B2-40E472575818}"/>
              </a:ext>
            </a:extLst>
          </p:cNvPr>
          <p:cNvPicPr>
            <a:picLocks noChangeAspect="1"/>
          </p:cNvPicPr>
          <p:nvPr/>
        </p:nvPicPr>
        <p:blipFill>
          <a:blip r:embed="rId4"/>
          <a:stretch>
            <a:fillRect/>
          </a:stretch>
        </p:blipFill>
        <p:spPr>
          <a:xfrm>
            <a:off x="7433094" y="3357719"/>
            <a:ext cx="2471736" cy="909637"/>
          </a:xfrm>
          <a:prstGeom prst="rect">
            <a:avLst/>
          </a:prstGeom>
        </p:spPr>
      </p:pic>
      <p:pic>
        <p:nvPicPr>
          <p:cNvPr id="12" name="Picture 11">
            <a:extLst>
              <a:ext uri="{FF2B5EF4-FFF2-40B4-BE49-F238E27FC236}">
                <a16:creationId xmlns:a16="http://schemas.microsoft.com/office/drawing/2014/main" id="{A394D73D-BB1E-4B51-A605-2E5E478482E7}"/>
              </a:ext>
            </a:extLst>
          </p:cNvPr>
          <p:cNvPicPr>
            <a:picLocks noChangeAspect="1"/>
          </p:cNvPicPr>
          <p:nvPr/>
        </p:nvPicPr>
        <p:blipFill>
          <a:blip r:embed="rId5"/>
          <a:stretch>
            <a:fillRect/>
          </a:stretch>
        </p:blipFill>
        <p:spPr>
          <a:xfrm>
            <a:off x="7533258" y="890642"/>
            <a:ext cx="2076450" cy="2143125"/>
          </a:xfrm>
          <a:prstGeom prst="rect">
            <a:avLst/>
          </a:prstGeom>
        </p:spPr>
      </p:pic>
    </p:spTree>
    <p:extLst>
      <p:ext uri="{BB962C8B-B14F-4D97-AF65-F5344CB8AC3E}">
        <p14:creationId xmlns:p14="http://schemas.microsoft.com/office/powerpoint/2010/main" val="384636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08484C0-8BA2-4620-9858-FE2EA9C2F344}"/>
              </a:ext>
            </a:extLst>
          </p:cNvPr>
          <p:cNvSpPr/>
          <p:nvPr/>
        </p:nvSpPr>
        <p:spPr>
          <a:xfrm>
            <a:off x="5859556" y="381144"/>
            <a:ext cx="1743917" cy="1637816"/>
          </a:xfrm>
          <a:prstGeom prst="ellipse">
            <a:avLst/>
          </a:prstGeom>
          <a:solidFill>
            <a:schemeClr val="bg1"/>
          </a:solidFill>
          <a:ln w="12700" cap="flat">
            <a:solidFill>
              <a:srgbClr val="4472C4"/>
            </a:solidFill>
            <a:prstDash val="solid"/>
            <a:miter/>
          </a:ln>
        </p:spPr>
        <p:txBody>
          <a:bodyPr rtlCol="0" anchor="ctr"/>
          <a:lstStyle/>
          <a:p>
            <a:pPr algn="l"/>
            <a:endParaRPr lang="en-US"/>
          </a:p>
        </p:txBody>
      </p:sp>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1284"/>
            <a:ext cx="5056083" cy="782638"/>
          </a:xfrm>
        </p:spPr>
        <p:txBody>
          <a:bodyPr>
            <a:normAutofit/>
          </a:bodyPr>
          <a:lstStyle/>
          <a:p>
            <a:r>
              <a:rPr lang="en-US"/>
              <a:t>Data Cleanup</a:t>
            </a:r>
            <a:endParaRPr lang="ru-RU"/>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774031" y="2573928"/>
            <a:ext cx="4365625" cy="454353"/>
          </a:xfrm>
        </p:spPr>
        <p:txBody>
          <a:bodyPr vert="horz" lIns="91440" tIns="45720" rIns="91440" bIns="45720" rtlCol="0" anchor="t">
            <a:noAutofit/>
          </a:bodyPr>
          <a:lstStyle/>
          <a:p>
            <a:r>
              <a:rPr lang="en-US" sz="2000"/>
              <a:t>Real Estate Data</a:t>
            </a:r>
            <a:endParaRPr lang="ru-RU" sz="2000">
              <a:ea typeface="Verdana"/>
              <a:cs typeface="Verdana"/>
            </a:endParaRPr>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774033" y="3101772"/>
            <a:ext cx="2649652" cy="3424667"/>
          </a:xfrm>
        </p:spPr>
        <p:txBody>
          <a:bodyPr vert="horz" lIns="91440" tIns="45720" rIns="91440" bIns="45720" rtlCol="0" anchor="t">
            <a:noAutofit/>
          </a:bodyPr>
          <a:lstStyle/>
          <a:p>
            <a:pPr marL="179705" indent="-179705">
              <a:lnSpc>
                <a:spcPct val="110000"/>
              </a:lnSpc>
            </a:pPr>
            <a:r>
              <a:rPr lang="en-US" sz="1800"/>
              <a:t>Excel sheet with extra rows of unrelated data</a:t>
            </a:r>
          </a:p>
          <a:p>
            <a:pPr marL="179705" indent="-179705">
              <a:lnSpc>
                <a:spcPct val="110000"/>
              </a:lnSpc>
            </a:pPr>
            <a:r>
              <a:rPr lang="en-US" sz="1800"/>
              <a:t>Cleanse Date Format.</a:t>
            </a:r>
          </a:p>
          <a:p>
            <a:pPr marL="179705" indent="-179705">
              <a:lnSpc>
                <a:spcPct val="110000"/>
              </a:lnSpc>
            </a:pPr>
            <a:endParaRPr lang="en-US"/>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a:off x="6815087" y="2573927"/>
            <a:ext cx="4365625" cy="454353"/>
          </a:xfrm>
        </p:spPr>
        <p:txBody>
          <a:bodyPr vert="horz" lIns="91440" tIns="45720" rIns="91440" bIns="45720" rtlCol="0" anchor="t">
            <a:noAutofit/>
          </a:bodyPr>
          <a:lstStyle/>
          <a:p>
            <a:r>
              <a:rPr lang="en-CA" sz="2000"/>
              <a:t>Stock Market Data</a:t>
            </a:r>
            <a:endParaRPr lang="ru-RU" sz="200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a:off x="6894313" y="3102504"/>
            <a:ext cx="3381152" cy="3514616"/>
          </a:xfrm>
        </p:spPr>
        <p:txBody>
          <a:bodyPr vert="horz" lIns="91440" tIns="45720" rIns="91440" bIns="45720" rtlCol="0" anchor="t">
            <a:noAutofit/>
          </a:bodyPr>
          <a:lstStyle/>
          <a:p>
            <a:pPr marL="179705" indent="-179705">
              <a:lnSpc>
                <a:spcPct val="100000"/>
              </a:lnSpc>
            </a:pPr>
            <a:r>
              <a:rPr lang="en-US" sz="1800"/>
              <a:t>Converted Daily stock data to monthly </a:t>
            </a:r>
          </a:p>
          <a:p>
            <a:pPr marL="179705" indent="-179705">
              <a:lnSpc>
                <a:spcPct val="100000"/>
              </a:lnSpc>
            </a:pPr>
            <a:endParaRPr lang="en-US"/>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8</a:t>
            </a:fld>
            <a:endParaRPr lang="ru-RU"/>
          </a:p>
        </p:txBody>
      </p:sp>
      <p:pic>
        <p:nvPicPr>
          <p:cNvPr id="3" name="Picture 9" descr="A screenshot of a cell phone&#10;&#10;Description generated with very high confidence">
            <a:extLst>
              <a:ext uri="{FF2B5EF4-FFF2-40B4-BE49-F238E27FC236}">
                <a16:creationId xmlns:a16="http://schemas.microsoft.com/office/drawing/2014/main" id="{C3F6E1DD-7C17-4E99-9F11-65C4C0164119}"/>
              </a:ext>
            </a:extLst>
          </p:cNvPr>
          <p:cNvPicPr>
            <a:picLocks noChangeAspect="1"/>
          </p:cNvPicPr>
          <p:nvPr/>
        </p:nvPicPr>
        <p:blipFill>
          <a:blip r:embed="rId3"/>
          <a:stretch>
            <a:fillRect/>
          </a:stretch>
        </p:blipFill>
        <p:spPr>
          <a:xfrm>
            <a:off x="276782" y="4177147"/>
            <a:ext cx="3644849" cy="682412"/>
          </a:xfrm>
          <a:prstGeom prst="rect">
            <a:avLst/>
          </a:prstGeom>
        </p:spPr>
      </p:pic>
      <p:pic>
        <p:nvPicPr>
          <p:cNvPr id="9" name="Picture 9" descr="A close up of a logo&#10;&#10;Description generated with very high confidence">
            <a:extLst>
              <a:ext uri="{FF2B5EF4-FFF2-40B4-BE49-F238E27FC236}">
                <a16:creationId xmlns:a16="http://schemas.microsoft.com/office/drawing/2014/main" id="{C101616B-859F-48A6-B412-7F37A1501E2C}"/>
              </a:ext>
            </a:extLst>
          </p:cNvPr>
          <p:cNvPicPr>
            <a:picLocks noChangeAspect="1"/>
          </p:cNvPicPr>
          <p:nvPr/>
        </p:nvPicPr>
        <p:blipFill>
          <a:blip r:embed="rId4"/>
          <a:stretch>
            <a:fillRect/>
          </a:stretch>
        </p:blipFill>
        <p:spPr>
          <a:xfrm>
            <a:off x="5922175" y="475544"/>
            <a:ext cx="1461304" cy="1442013"/>
          </a:xfrm>
          <a:prstGeom prst="rect">
            <a:avLst/>
          </a:prstGeom>
          <a:ln>
            <a:noFill/>
          </a:ln>
        </p:spPr>
      </p:pic>
      <p:pic>
        <p:nvPicPr>
          <p:cNvPr id="11" name="Picture 11" descr="A screenshot of a cell phone&#10;&#10;Description generated with very high confidence">
            <a:extLst>
              <a:ext uri="{FF2B5EF4-FFF2-40B4-BE49-F238E27FC236}">
                <a16:creationId xmlns:a16="http://schemas.microsoft.com/office/drawing/2014/main" id="{9C707621-AF01-48A7-8DBC-7496D46531F6}"/>
              </a:ext>
            </a:extLst>
          </p:cNvPr>
          <p:cNvPicPr>
            <a:picLocks noChangeAspect="1"/>
          </p:cNvPicPr>
          <p:nvPr/>
        </p:nvPicPr>
        <p:blipFill>
          <a:blip r:embed="rId5"/>
          <a:stretch>
            <a:fillRect/>
          </a:stretch>
        </p:blipFill>
        <p:spPr>
          <a:xfrm>
            <a:off x="6641240" y="3992321"/>
            <a:ext cx="4547347" cy="2421604"/>
          </a:xfrm>
          <a:prstGeom prst="rect">
            <a:avLst/>
          </a:prstGeom>
        </p:spPr>
      </p:pic>
    </p:spTree>
    <p:extLst>
      <p:ext uri="{BB962C8B-B14F-4D97-AF65-F5344CB8AC3E}">
        <p14:creationId xmlns:p14="http://schemas.microsoft.com/office/powerpoint/2010/main" val="265517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1284"/>
            <a:ext cx="5056083" cy="782638"/>
          </a:xfrm>
        </p:spPr>
        <p:txBody>
          <a:bodyPr>
            <a:normAutofit/>
          </a:bodyPr>
          <a:lstStyle/>
          <a:p>
            <a:r>
              <a:rPr lang="en-US"/>
              <a:t>Data Cleanup</a:t>
            </a:r>
            <a:endParaRPr lang="ru-RU"/>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774031" y="2573928"/>
            <a:ext cx="4365625" cy="454353"/>
          </a:xfrm>
        </p:spPr>
        <p:txBody>
          <a:bodyPr vert="horz" lIns="91440" tIns="45720" rIns="91440" bIns="45720" rtlCol="0" anchor="t">
            <a:noAutofit/>
          </a:bodyPr>
          <a:lstStyle/>
          <a:p>
            <a:r>
              <a:rPr lang="en-US" sz="1800">
                <a:ea typeface="Verdana"/>
                <a:cs typeface="Verdana"/>
              </a:rPr>
              <a:t>Housing District Data</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9</a:t>
            </a:fld>
            <a:endParaRPr lang="ru-RU"/>
          </a:p>
        </p:txBody>
      </p:sp>
      <p:pic>
        <p:nvPicPr>
          <p:cNvPr id="9" name="Picture 10" descr="A screenshot of a cell phone&#10;&#10;Description generated with very high confidence">
            <a:extLst>
              <a:ext uri="{FF2B5EF4-FFF2-40B4-BE49-F238E27FC236}">
                <a16:creationId xmlns:a16="http://schemas.microsoft.com/office/drawing/2014/main" id="{07D726D0-1DC2-46F0-9765-4A26EA5B6A9B}"/>
              </a:ext>
            </a:extLst>
          </p:cNvPr>
          <p:cNvPicPr>
            <a:picLocks noChangeAspect="1"/>
          </p:cNvPicPr>
          <p:nvPr/>
        </p:nvPicPr>
        <p:blipFill rotWithShape="1">
          <a:blip r:embed="rId3"/>
          <a:srcRect l="62963" t="42940" r="17756" b="40812"/>
          <a:stretch/>
        </p:blipFill>
        <p:spPr>
          <a:xfrm>
            <a:off x="448236" y="2923552"/>
            <a:ext cx="6876054" cy="1632177"/>
          </a:xfrm>
          <a:prstGeom prst="rect">
            <a:avLst/>
          </a:prstGeom>
        </p:spPr>
      </p:pic>
      <p:pic>
        <p:nvPicPr>
          <p:cNvPr id="19" name="Picture 19" descr="A screenshot of a video game&#10;&#10;Description generated with high confidence">
            <a:extLst>
              <a:ext uri="{FF2B5EF4-FFF2-40B4-BE49-F238E27FC236}">
                <a16:creationId xmlns:a16="http://schemas.microsoft.com/office/drawing/2014/main" id="{3FC905B9-EADA-4B4E-BCE6-2A0206C173A3}"/>
              </a:ext>
            </a:extLst>
          </p:cNvPr>
          <p:cNvPicPr>
            <a:picLocks noChangeAspect="1"/>
          </p:cNvPicPr>
          <p:nvPr/>
        </p:nvPicPr>
        <p:blipFill rotWithShape="1">
          <a:blip r:embed="rId4"/>
          <a:srcRect l="62932" t="58605" r="23063" b="28527"/>
          <a:stretch/>
        </p:blipFill>
        <p:spPr>
          <a:xfrm>
            <a:off x="905108" y="4836725"/>
            <a:ext cx="5958452" cy="1552195"/>
          </a:xfrm>
          <a:prstGeom prst="rect">
            <a:avLst/>
          </a:prstGeom>
        </p:spPr>
      </p:pic>
    </p:spTree>
    <p:extLst>
      <p:ext uri="{BB962C8B-B14F-4D97-AF65-F5344CB8AC3E}">
        <p14:creationId xmlns:p14="http://schemas.microsoft.com/office/powerpoint/2010/main" val="870675572"/>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23</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Market Booms &amp; Busts:</vt:lpstr>
      <vt:lpstr>Agenda</vt:lpstr>
      <vt:lpstr>Hypothesis:</vt:lpstr>
      <vt:lpstr>Goals/Objectives</vt:lpstr>
      <vt:lpstr>Core Questions:</vt:lpstr>
      <vt:lpstr>Data Collection – Time Period</vt:lpstr>
      <vt:lpstr>Data Exploration:</vt:lpstr>
      <vt:lpstr>Data Cleanup</vt:lpstr>
      <vt:lpstr>Data Cleanup</vt:lpstr>
      <vt:lpstr>Data Consolidation:</vt:lpstr>
      <vt:lpstr>PowerPoint Presentation</vt:lpstr>
      <vt:lpstr>PowerPoint Presentation</vt:lpstr>
      <vt:lpstr>PowerPoint Presentation</vt:lpstr>
      <vt:lpstr>Question 1</vt:lpstr>
      <vt:lpstr>Data Analysis:</vt:lpstr>
      <vt:lpstr>Data Analysis:</vt:lpstr>
      <vt:lpstr>Data Analysis:</vt:lpstr>
      <vt:lpstr>Question 2</vt:lpstr>
      <vt:lpstr>Data Analysis:</vt:lpstr>
      <vt:lpstr>Data Analysis:</vt:lpstr>
      <vt:lpstr>Question 3</vt:lpstr>
      <vt:lpstr>Data Analysis:</vt:lpstr>
      <vt:lpstr>Conclusions</vt:lpstr>
      <vt:lpstr>Post Mortem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&amp; Bust:</dc:title>
  <dc:creator/>
  <cp:revision>2</cp:revision>
  <dcterms:created xsi:type="dcterms:W3CDTF">2020-03-20T17:26:22Z</dcterms:created>
  <dcterms:modified xsi:type="dcterms:W3CDTF">2020-03-26T00:27:49Z</dcterms:modified>
</cp:coreProperties>
</file>